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770021" marR="0" indent="-770021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inktr.ee/arturradiuk" TargetMode="External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2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1.png"/><Relationship Id="rId12" Type="http://schemas.openxmlformats.org/officeDocument/2006/relationships/image" Target="../media/image2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1.png"/><Relationship Id="rId12" Type="http://schemas.openxmlformats.org/officeDocument/2006/relationships/image" Target="../media/image30.png"/><Relationship Id="rId13" Type="http://schemas.openxmlformats.org/officeDocument/2006/relationships/image" Target="../media/image2.g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2.gif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2.g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2.g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2.png"/><Relationship Id="rId13" Type="http://schemas.openxmlformats.org/officeDocument/2006/relationships/image" Target="../media/image2.g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37.png"/><Relationship Id="rId11" Type="http://schemas.openxmlformats.org/officeDocument/2006/relationships/image" Target="../media/image34.png"/><Relationship Id="rId12" Type="http://schemas.openxmlformats.org/officeDocument/2006/relationships/image" Target="../media/image38.png"/><Relationship Id="rId13" Type="http://schemas.openxmlformats.org/officeDocument/2006/relationships/image" Target="../media/image32.png"/><Relationship Id="rId14" Type="http://schemas.openxmlformats.org/officeDocument/2006/relationships/image" Target="../media/image2.g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37.png"/><Relationship Id="rId11" Type="http://schemas.openxmlformats.org/officeDocument/2006/relationships/image" Target="../media/image34.png"/><Relationship Id="rId12" Type="http://schemas.openxmlformats.org/officeDocument/2006/relationships/image" Target="../media/image38.png"/><Relationship Id="rId13" Type="http://schemas.openxmlformats.org/officeDocument/2006/relationships/image" Target="../media/image32.png"/><Relationship Id="rId14" Type="http://schemas.openxmlformats.org/officeDocument/2006/relationships/image" Target="../media/image2.g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37.png"/><Relationship Id="rId11" Type="http://schemas.openxmlformats.org/officeDocument/2006/relationships/image" Target="../media/image34.png"/><Relationship Id="rId12" Type="http://schemas.openxmlformats.org/officeDocument/2006/relationships/image" Target="../media/image38.png"/><Relationship Id="rId13" Type="http://schemas.openxmlformats.org/officeDocument/2006/relationships/image" Target="../media/image32.png"/><Relationship Id="rId14" Type="http://schemas.openxmlformats.org/officeDocument/2006/relationships/image" Target="../media/image2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2" Type="http://schemas.openxmlformats.org/officeDocument/2006/relationships/image" Target="../media/image2.gif"/><Relationship Id="rId13" Type="http://schemas.openxmlformats.org/officeDocument/2006/relationships/image" Target="../media/image31.png"/><Relationship Id="rId14" Type="http://schemas.openxmlformats.org/officeDocument/2006/relationships/image" Target="../media/image3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1.png"/><Relationship Id="rId10" Type="http://schemas.openxmlformats.org/officeDocument/2006/relationships/image" Target="../media/image34.png"/><Relationship Id="rId11" Type="http://schemas.openxmlformats.org/officeDocument/2006/relationships/image" Target="../media/image2.gif"/><Relationship Id="rId12" Type="http://schemas.openxmlformats.org/officeDocument/2006/relationships/image" Target="../media/image31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1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1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1.png"/><Relationship Id="rId12" Type="http://schemas.openxmlformats.org/officeDocument/2006/relationships/image" Target="../media/image33.png"/><Relationship Id="rId13" Type="http://schemas.openxmlformats.org/officeDocument/2006/relationships/image" Target="../media/image3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1.png"/><Relationship Id="rId12" Type="http://schemas.openxmlformats.org/officeDocument/2006/relationships/image" Target="../media/image33.png"/><Relationship Id="rId13" Type="http://schemas.openxmlformats.org/officeDocument/2006/relationships/image" Target="../media/image3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1.png"/><Relationship Id="rId12" Type="http://schemas.openxmlformats.org/officeDocument/2006/relationships/image" Target="../media/image33.png"/><Relationship Id="rId13" Type="http://schemas.openxmlformats.org/officeDocument/2006/relationships/image" Target="../media/image3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32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2.gif"/><Relationship Id="rId12" Type="http://schemas.openxmlformats.org/officeDocument/2006/relationships/image" Target="../media/image32.png"/><Relationship Id="rId13" Type="http://schemas.openxmlformats.org/officeDocument/2006/relationships/image" Target="../media/image40.png"/><Relationship Id="rId14" Type="http://schemas.openxmlformats.org/officeDocument/2006/relationships/image" Target="../media/image3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2.gif"/><Relationship Id="rId12" Type="http://schemas.openxmlformats.org/officeDocument/2006/relationships/image" Target="../media/image32.png"/><Relationship Id="rId13" Type="http://schemas.openxmlformats.org/officeDocument/2006/relationships/image" Target="../media/image40.png"/><Relationship Id="rId14" Type="http://schemas.openxmlformats.org/officeDocument/2006/relationships/image" Target="../media/image3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2.gif"/><Relationship Id="rId12" Type="http://schemas.openxmlformats.org/officeDocument/2006/relationships/image" Target="../media/image32.png"/><Relationship Id="rId13" Type="http://schemas.openxmlformats.org/officeDocument/2006/relationships/image" Target="../media/image40.png"/><Relationship Id="rId14" Type="http://schemas.openxmlformats.org/officeDocument/2006/relationships/image" Target="../media/image3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6.png"/><Relationship Id="rId10" Type="http://schemas.openxmlformats.org/officeDocument/2006/relationships/image" Target="../media/image34.png"/><Relationship Id="rId11" Type="http://schemas.openxmlformats.org/officeDocument/2006/relationships/image" Target="../media/image2.gif"/><Relationship Id="rId12" Type="http://schemas.openxmlformats.org/officeDocument/2006/relationships/image" Target="../media/image40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2.g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4.png"/><Relationship Id="rId10" Type="http://schemas.openxmlformats.org/officeDocument/2006/relationships/image" Target="../media/image2.gif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3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3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42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3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4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jpe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6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y Artur Radiuk"/>
          <p:cNvSpPr txBox="1"/>
          <p:nvPr>
            <p:ph type="body" idx="21"/>
          </p:nvPr>
        </p:nvSpPr>
        <p:spPr>
          <a:xfrm>
            <a:off x="19566477" y="11839048"/>
            <a:ext cx="4090994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 </a:t>
            </a:r>
            <a:r>
              <a:rPr u="sng">
                <a:hlinkClick r:id="rId2" invalidUrl="" action="" tgtFrame="" tooltip="" history="1" highlightClick="0" endSnd="0"/>
              </a:rPr>
              <a:t>Artur Radiuk</a:t>
            </a:r>
          </a:p>
        </p:txBody>
      </p:sp>
      <p:sp>
        <p:nvSpPr>
          <p:cNvPr id="172" name="Kotlin Coroutines and the Order of the Concurrency"/>
          <p:cNvSpPr txBox="1"/>
          <p:nvPr>
            <p:ph type="ctrTitle"/>
          </p:nvPr>
        </p:nvSpPr>
        <p:spPr>
          <a:xfrm>
            <a:off x="1206498" y="1777694"/>
            <a:ext cx="21971004" cy="46482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b="0" spc="0" sz="8000">
                <a:solidFill>
                  <a:srgbClr val="E8EAE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Kotlin Coroutines and the Order of the Concurrency</a:t>
            </a:r>
          </a:p>
        </p:txBody>
      </p:sp>
      <p:pic>
        <p:nvPicPr>
          <p:cNvPr id="173" name="icons8-phoenix-96.png" descr="icons8-phoenix-9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41480" y="179518"/>
            <a:ext cx="1219201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256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255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260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259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258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63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262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261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66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265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264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69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268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267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270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H="1">
            <a:off x="6605655" y="3364518"/>
            <a:ext cx="8734923" cy="3863445"/>
          </a:xfrm>
          <a:prstGeom prst="line">
            <a:avLst/>
          </a:prstGeom>
          <a:ln w="1270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Line"/>
          <p:cNvSpPr/>
          <p:nvPr/>
        </p:nvSpPr>
        <p:spPr>
          <a:xfrm flipV="1">
            <a:off x="6453354" y="5390724"/>
            <a:ext cx="9079312" cy="208737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277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276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281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280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279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84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283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282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87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286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285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90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289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288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291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Line"/>
          <p:cNvSpPr/>
          <p:nvPr/>
        </p:nvSpPr>
        <p:spPr>
          <a:xfrm flipH="1">
            <a:off x="6605655" y="3364518"/>
            <a:ext cx="8734923" cy="3863445"/>
          </a:xfrm>
          <a:prstGeom prst="line">
            <a:avLst/>
          </a:prstGeom>
          <a:ln w="1270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Line"/>
          <p:cNvSpPr/>
          <p:nvPr/>
        </p:nvSpPr>
        <p:spPr>
          <a:xfrm flipV="1">
            <a:off x="6453354" y="5390724"/>
            <a:ext cx="9079312" cy="208737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4" name="Black And.gif" descr="Black And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8365" y="5250624"/>
            <a:ext cx="3527269" cy="352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oading.gif" descr="loadin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062387" y="4906204"/>
            <a:ext cx="1715978" cy="1715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Three hours later template.jpg" descr="Three hours later templa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799" y="1376339"/>
            <a:ext cx="14526402" cy="1096332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304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303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308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307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306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311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310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309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314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313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312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317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316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315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318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 flipH="1">
            <a:off x="6605655" y="3364518"/>
            <a:ext cx="8734923" cy="3863445"/>
          </a:xfrm>
          <a:prstGeom prst="line">
            <a:avLst/>
          </a:prstGeom>
          <a:ln w="1270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0" name="Line"/>
          <p:cNvSpPr/>
          <p:nvPr/>
        </p:nvSpPr>
        <p:spPr>
          <a:xfrm flipV="1">
            <a:off x="6453354" y="5390724"/>
            <a:ext cx="9079312" cy="208737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1" name="Line"/>
          <p:cNvSpPr/>
          <p:nvPr/>
        </p:nvSpPr>
        <p:spPr>
          <a:xfrm flipH="1">
            <a:off x="6524467" y="6063057"/>
            <a:ext cx="8912496" cy="1492573"/>
          </a:xfrm>
          <a:prstGeom prst="line">
            <a:avLst/>
          </a:prstGeom>
          <a:ln w="1270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3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  <p:sp>
        <p:nvSpPr>
          <p:cNvPr id="326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7962" y="3116995"/>
            <a:ext cx="19888076" cy="7482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0092" y="3363077"/>
            <a:ext cx="16303816" cy="698984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4" name="Maybe we can make it better?"/>
          <p:cNvSpPr txBox="1"/>
          <p:nvPr/>
        </p:nvSpPr>
        <p:spPr>
          <a:xfrm>
            <a:off x="7971873" y="6453784"/>
            <a:ext cx="844025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Maybe we can make it better?</a:t>
            </a:r>
          </a:p>
        </p:txBody>
      </p:sp>
      <p:sp>
        <p:nvSpPr>
          <p:cNvPr id="335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230" y="2183321"/>
            <a:ext cx="14593540" cy="934935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Desired non-blocking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Desired non-blocking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Multithreading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Multithreading solution</a:t>
            </a:r>
          </a:p>
        </p:txBody>
      </p:sp>
      <p:sp>
        <p:nvSpPr>
          <p:cNvPr id="34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3" name="What about multithreading?…"/>
          <p:cNvSpPr txBox="1"/>
          <p:nvPr/>
        </p:nvSpPr>
        <p:spPr>
          <a:xfrm>
            <a:off x="7847288" y="5841425"/>
            <a:ext cx="8689425" cy="2033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about multithreading?</a:t>
            </a:r>
          </a:p>
          <a:p>
            <a:pPr/>
            <a:r>
              <a:t>threads, executors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Very Scary Movie2 Priest.gif" descr="Very Scary Movie2 Pries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8172" y="2109796"/>
            <a:ext cx="16927656" cy="9521808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Multithreading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Multithreading solution</a:t>
            </a:r>
          </a:p>
        </p:txBody>
      </p:sp>
      <p:sp>
        <p:nvSpPr>
          <p:cNvPr id="34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Example problem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Example problem</a:t>
            </a:r>
          </a:p>
        </p:txBody>
      </p:sp>
      <p:sp>
        <p:nvSpPr>
          <p:cNvPr id="176" name="Submit order…"/>
          <p:cNvSpPr txBox="1"/>
          <p:nvPr/>
        </p:nvSpPr>
        <p:spPr>
          <a:xfrm>
            <a:off x="1764361" y="1980980"/>
            <a:ext cx="11142828" cy="815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Submit order</a:t>
            </a:r>
          </a:p>
          <a:p>
            <a:pPr marL="889000" indent="-889000">
              <a:buSzPct val="100000"/>
              <a:buAutoNum type="arabicPeriod" startAt="1"/>
            </a:pPr>
            <a:r>
              <a:t>Fetch offers for cart</a:t>
            </a:r>
          </a:p>
          <a:p>
            <a:pPr marL="889000" indent="-889000">
              <a:buSzPct val="100000"/>
              <a:buAutoNum type="arabicPeriod" startAt="1"/>
            </a:pPr>
            <a:r>
              <a:t>Fetch user’s subscriptions</a:t>
            </a:r>
          </a:p>
          <a:p>
            <a:pPr marL="889000" indent="-889000">
              <a:buSzPct val="100000"/>
              <a:buAutoNum type="arabicPeriod" startAt="1"/>
            </a:pPr>
            <a:r>
              <a:t>Fetch delivery methods</a:t>
            </a:r>
          </a:p>
          <a:p>
            <a:pPr marL="889000" indent="-889000">
              <a:buSzPct val="100000"/>
              <a:buAutoNum type="arabicPeriod" startAt="1"/>
            </a:pPr>
            <a:r>
              <a:t>Fetch payment methods</a:t>
            </a:r>
          </a:p>
          <a:p>
            <a:pPr marL="889000" indent="-889000">
              <a:buSzPct val="100000"/>
              <a:buAutoNum type="arabicPeriod" startAt="1"/>
            </a:pPr>
            <a:r>
              <a:t>Validate purchase</a:t>
            </a:r>
          </a:p>
          <a:p>
            <a:pPr marL="889000" indent="-889000">
              <a:buSzPct val="100000"/>
              <a:buAutoNum type="arabicPeriod" startAt="1"/>
            </a:pPr>
            <a:r>
              <a:t>Place order</a:t>
            </a:r>
          </a:p>
        </p:txBody>
      </p:sp>
      <p:sp>
        <p:nvSpPr>
          <p:cNvPr id="17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ubmitOrder_callback.png" descr="submitOrder_callb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575" y="329878"/>
            <a:ext cx="2254684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allback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Callback solution</a:t>
            </a:r>
          </a:p>
        </p:txBody>
      </p:sp>
      <p:sp>
        <p:nvSpPr>
          <p:cNvPr id="35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allback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Callback solution</a:t>
            </a:r>
          </a:p>
        </p:txBody>
      </p:sp>
      <p:sp>
        <p:nvSpPr>
          <p:cNvPr id="35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5" name="What about:…"/>
          <p:cNvSpPr txBox="1"/>
          <p:nvPr/>
        </p:nvSpPr>
        <p:spPr>
          <a:xfrm>
            <a:off x="1781723" y="1998342"/>
            <a:ext cx="11142829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about:</a:t>
            </a:r>
          </a:p>
          <a:p>
            <a:pPr marL="770021" indent="-770021">
              <a:buSzPct val="123000"/>
              <a:buChar char="-"/>
            </a:pPr>
            <a:r>
              <a:t>error handling?</a:t>
            </a:r>
          </a:p>
          <a:p>
            <a:pPr marL="770021" indent="-770021">
              <a:buSzPct val="123000"/>
              <a:buChar char="-"/>
            </a:pPr>
            <a:r>
              <a:t>cancelling?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allback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Callback solution</a:t>
            </a:r>
          </a:p>
        </p:txBody>
      </p:sp>
      <p:sp>
        <p:nvSpPr>
          <p:cNvPr id="358" name="Better, but:…"/>
          <p:cNvSpPr txBox="1"/>
          <p:nvPr/>
        </p:nvSpPr>
        <p:spPr>
          <a:xfrm>
            <a:off x="1776089" y="1980980"/>
            <a:ext cx="6890711" cy="4482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Better, but:</a:t>
            </a:r>
          </a:p>
          <a:p>
            <a:pPr marL="770021" indent="-770021">
              <a:buSzPct val="123000"/>
              <a:buChar char="-"/>
            </a:pPr>
            <a:r>
              <a:t>Accidental complexity</a:t>
            </a:r>
          </a:p>
          <a:p>
            <a:pPr marL="770021" indent="-770021">
              <a:buSzPct val="123000"/>
              <a:buChar char="-"/>
            </a:pPr>
            <a:r>
              <a:t>Cancelling is hard</a:t>
            </a:r>
          </a:p>
          <a:p>
            <a:pPr marL="770021" indent="-770021">
              <a:buSzPct val="123000"/>
              <a:buChar char="-"/>
            </a:pPr>
            <a:r>
              <a:t>Error handling is hard</a:t>
            </a:r>
          </a:p>
        </p:txBody>
      </p:sp>
      <p:sp>
        <p:nvSpPr>
          <p:cNvPr id="359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ubmitOrder_reactor.png" descr="submitOrder_rea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085" y="572946"/>
            <a:ext cx="2116183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Reactor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Reactor solution</a:t>
            </a:r>
          </a:p>
        </p:txBody>
      </p:sp>
      <p:sp>
        <p:nvSpPr>
          <p:cNvPr id="36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actor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Reactor solution</a:t>
            </a:r>
          </a:p>
        </p:txBody>
      </p:sp>
      <p:sp>
        <p:nvSpPr>
          <p:cNvPr id="366" name="Event more better, but:…"/>
          <p:cNvSpPr txBox="1"/>
          <p:nvPr/>
        </p:nvSpPr>
        <p:spPr>
          <a:xfrm>
            <a:off x="1746718" y="1946256"/>
            <a:ext cx="17447764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Event more better, but:</a:t>
            </a:r>
          </a:p>
          <a:p>
            <a:pPr marL="770021" indent="-770021">
              <a:buSzPct val="123000"/>
              <a:buChar char="-"/>
            </a:pPr>
            <a:r>
              <a:t>accidental complexity</a:t>
            </a:r>
          </a:p>
          <a:p>
            <a:pPr marL="770021" indent="-770021">
              <a:buSzPct val="123000"/>
              <a:buChar char="-"/>
            </a:pPr>
            <a:r>
              <a:t>external tool (versions, compatibility, inner implementation…)</a:t>
            </a:r>
          </a:p>
        </p:txBody>
      </p:sp>
      <p:sp>
        <p:nvSpPr>
          <p:cNvPr id="36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actor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Reactor solution</a:t>
            </a:r>
          </a:p>
        </p:txBody>
      </p:sp>
      <p:sp>
        <p:nvSpPr>
          <p:cNvPr id="37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1" name="What about:…"/>
          <p:cNvSpPr txBox="1"/>
          <p:nvPr/>
        </p:nvSpPr>
        <p:spPr>
          <a:xfrm>
            <a:off x="1781723" y="1998342"/>
            <a:ext cx="11142829" cy="32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about:</a:t>
            </a:r>
          </a:p>
          <a:p>
            <a:pPr marL="770021" indent="-770021">
              <a:buSzPct val="123000"/>
              <a:buChar char="-"/>
            </a:pPr>
            <a:r>
              <a:t>error handling?</a:t>
            </a:r>
          </a:p>
          <a:p>
            <a:pPr marL="770021" indent="-770021">
              <a:buSzPct val="123000"/>
              <a:buChar char="-"/>
            </a:pPr>
            <a:r>
              <a:t>cancelling?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Example problem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Example problem</a:t>
            </a:r>
          </a:p>
        </p:txBody>
      </p:sp>
      <p:sp>
        <p:nvSpPr>
          <p:cNvPr id="37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What if submit purchase must be asynchronous?"/>
          <p:cNvSpPr txBox="1"/>
          <p:nvPr/>
        </p:nvSpPr>
        <p:spPr>
          <a:xfrm>
            <a:off x="4943082" y="5827363"/>
            <a:ext cx="1449783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if submit purchase must be asynchronous?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ubmitOrder_coroutines.png" descr="submitOrder_coroutin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58629"/>
            <a:ext cx="24384000" cy="10998742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oroutine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Coroutines solution</a:t>
            </a:r>
          </a:p>
        </p:txBody>
      </p:sp>
      <p:sp>
        <p:nvSpPr>
          <p:cNvPr id="379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oroutine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Coroutines solution</a:t>
            </a:r>
          </a:p>
        </p:txBody>
      </p:sp>
      <p:sp>
        <p:nvSpPr>
          <p:cNvPr id="382" name="language built-in, ubiquitous API…"/>
          <p:cNvSpPr txBox="1"/>
          <p:nvPr/>
        </p:nvSpPr>
        <p:spPr>
          <a:xfrm>
            <a:off x="1741978" y="1963618"/>
            <a:ext cx="15879873" cy="6932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70021" indent="-770021">
              <a:buSzPct val="123000"/>
              <a:buChar char="-"/>
            </a:pPr>
            <a:r>
              <a:t>language built-in, ubiquitous API</a:t>
            </a:r>
          </a:p>
          <a:p>
            <a:pPr marL="770021" indent="-770021">
              <a:buSzPct val="123000"/>
              <a:buChar char="-"/>
            </a:pPr>
            <a:r>
              <a:t>flexible </a:t>
            </a:r>
          </a:p>
          <a:p>
            <a:pPr marL="770021" indent="-770021">
              <a:buSzPct val="123000"/>
              <a:buChar char="-"/>
            </a:pPr>
            <a:r>
              <a:t>minimum accidental complexity</a:t>
            </a:r>
          </a:p>
          <a:p>
            <a:pPr marL="770021" indent="-770021">
              <a:buSzPct val="123000"/>
              <a:buChar char="-"/>
            </a:pPr>
            <a:r>
              <a:t>asynchronous and concurrent APIs in one</a:t>
            </a:r>
          </a:p>
          <a:p>
            <a:pPr marL="770021" indent="-770021">
              <a:buSzPct val="123000"/>
              <a:buChar char="-"/>
            </a:pPr>
            <a:r>
              <a:t>has default and configurable cancelation mechanism</a:t>
            </a:r>
          </a:p>
          <a:p>
            <a:pPr marL="770021" indent="-770021">
              <a:buSzPct val="123000"/>
              <a:buChar char="-"/>
            </a:pPr>
            <a:r>
              <a:t>has default and configurable error handling mechanism</a:t>
            </a:r>
          </a:p>
        </p:txBody>
      </p:sp>
      <p:sp>
        <p:nvSpPr>
          <p:cNvPr id="38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oroutine defini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definition</a:t>
            </a:r>
          </a:p>
        </p:txBody>
      </p:sp>
      <p:sp>
        <p:nvSpPr>
          <p:cNvPr id="386" name="“A coroutine is an instance of a suspendable computation. It is conceptually similar to a thread, in the sense that it takes a block of code to run that works concurrently with the rest of the code. However, a coroutine is not bound to any particular thr"/>
          <p:cNvSpPr txBox="1"/>
          <p:nvPr/>
        </p:nvSpPr>
        <p:spPr>
          <a:xfrm>
            <a:off x="2312099" y="5147350"/>
            <a:ext cx="19759802" cy="342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“A coroutine is an instance of a suspendable computation. It is conceptually similar to a thread, in the sense that it takes a block of code to run that works concurrently with the rest of the code. However, a coroutine is not bound to any particular thread. It may suspend its execution in one thread and resume in another one.”</a:t>
            </a:r>
          </a:p>
        </p:txBody>
      </p:sp>
      <p:sp>
        <p:nvSpPr>
          <p:cNvPr id="38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Rounded Rectangle"/>
          <p:cNvSpPr/>
          <p:nvPr/>
        </p:nvSpPr>
        <p:spPr>
          <a:xfrm>
            <a:off x="10931261" y="5288203"/>
            <a:ext cx="7327856" cy="612957"/>
          </a:xfrm>
          <a:prstGeom prst="roundRect">
            <a:avLst>
              <a:gd name="adj" fmla="val 31079"/>
            </a:avLst>
          </a:prstGeom>
          <a:solidFill>
            <a:schemeClr val="accent3">
              <a:alpha val="37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ample problem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Example problem</a:t>
            </a:r>
          </a:p>
        </p:txBody>
      </p:sp>
      <p:sp>
        <p:nvSpPr>
          <p:cNvPr id="18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1" name="What options do we have?"/>
          <p:cNvSpPr txBox="1"/>
          <p:nvPr/>
        </p:nvSpPr>
        <p:spPr>
          <a:xfrm>
            <a:off x="8314128" y="6453784"/>
            <a:ext cx="775574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options do we have?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uspending func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Suspending function</a:t>
            </a:r>
          </a:p>
        </p:txBody>
      </p:sp>
      <p:sp>
        <p:nvSpPr>
          <p:cNvPr id="391" name="What is suspending function?…"/>
          <p:cNvSpPr txBox="1"/>
          <p:nvPr/>
        </p:nvSpPr>
        <p:spPr>
          <a:xfrm>
            <a:off x="1739152" y="1984580"/>
            <a:ext cx="19759803" cy="2697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What is suspending function? </a:t>
            </a:r>
          </a:p>
          <a:p>
            <a:pPr/>
            <a:r>
              <a:t>- Function that can be </a:t>
            </a:r>
            <a:r>
              <a:rPr b="1" i="1"/>
              <a:t>suspended</a:t>
            </a:r>
            <a:r>
              <a:t> and </a:t>
            </a:r>
            <a:r>
              <a:rPr b="1" i="1"/>
              <a:t>resumed</a:t>
            </a:r>
            <a:r>
              <a:t> at </a:t>
            </a:r>
            <a:r>
              <a:rPr b="1" i="1"/>
              <a:t>some</a:t>
            </a:r>
            <a:r>
              <a:t> point in future</a:t>
            </a:r>
          </a:p>
        </p:txBody>
      </p:sp>
      <p:sp>
        <p:nvSpPr>
          <p:cNvPr id="392" name="Requirements:…"/>
          <p:cNvSpPr txBox="1"/>
          <p:nvPr/>
        </p:nvSpPr>
        <p:spPr>
          <a:xfrm>
            <a:off x="1739152" y="5794683"/>
            <a:ext cx="19759803" cy="39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Requirements:</a:t>
            </a:r>
          </a:p>
          <a:p>
            <a:pPr marL="770021" indent="-770021">
              <a:buSzPct val="123000"/>
              <a:buChar char="-"/>
            </a:pPr>
            <a:r>
              <a:t>suspend function must be called by coroutine or by another suspending function</a:t>
            </a:r>
          </a:p>
          <a:p>
            <a:pPr marL="770021" indent="-770021">
              <a:buSzPct val="123000"/>
              <a:buChar char="-"/>
            </a:pPr>
            <a:r>
              <a:t>‘</a:t>
            </a:r>
            <a:r>
              <a:rPr i="1">
                <a:solidFill>
                  <a:srgbClr val="A9A9A9"/>
                </a:solidFill>
              </a:rPr>
              <a:t>suspend</a:t>
            </a:r>
            <a:r>
              <a:t>’ keyword</a:t>
            </a:r>
          </a:p>
        </p:txBody>
      </p:sp>
      <p:sp>
        <p:nvSpPr>
          <p:cNvPr id="39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uspending func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Suspending function</a:t>
            </a:r>
          </a:p>
        </p:txBody>
      </p:sp>
      <p:sp>
        <p:nvSpPr>
          <p:cNvPr id="396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7" name="Show code snippets from package ‘n1_suspendingfunction’"/>
          <p:cNvSpPr txBox="1"/>
          <p:nvPr/>
        </p:nvSpPr>
        <p:spPr>
          <a:xfrm>
            <a:off x="4294174" y="6447741"/>
            <a:ext cx="1686915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Show code snippets from package ‘</a:t>
            </a:r>
            <a:r>
              <a:rPr b="1">
                <a:solidFill>
                  <a:srgbClr val="A9A9A9"/>
                </a:solidFill>
              </a:rPr>
              <a:t>n1_suspendingfunction</a:t>
            </a:r>
            <a:r>
              <a:t>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0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01" name="suth0.png" descr="suth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514047"/>
            <a:ext cx="24384000" cy="668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0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05" name="suth1.png" descr="sut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200" y="2165912"/>
            <a:ext cx="13055600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Arrow"/>
          <p:cNvSpPr/>
          <p:nvPr/>
        </p:nvSpPr>
        <p:spPr>
          <a:xfrm rot="5400000">
            <a:off x="10616161" y="6810087"/>
            <a:ext cx="315167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07" name="suth2.png" descr="suth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0" y="8213520"/>
            <a:ext cx="20955000" cy="480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2"/>
      <p:bldP build="whole" bldLvl="1" animBg="1" rev="0" advAuto="0" spid="40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1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1" name="Continuation…"/>
          <p:cNvSpPr txBox="1"/>
          <p:nvPr/>
        </p:nvSpPr>
        <p:spPr>
          <a:xfrm>
            <a:off x="1739152" y="1996895"/>
            <a:ext cx="20905695" cy="7013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Continuation</a:t>
            </a:r>
          </a:p>
          <a:p>
            <a:pPr marL="770021" indent="-770021">
              <a:buSzPct val="123000"/>
              <a:buChar char="-"/>
            </a:pPr>
            <a:r>
              <a:t>is passed implicitly as a parameter from suspending function to suspending function</a:t>
            </a:r>
          </a:p>
          <a:p>
            <a:pPr marL="770021" indent="-770021">
              <a:buSzPct val="123000"/>
              <a:buChar char="-"/>
            </a:pPr>
            <a:r>
              <a:t>every suspending function has its own implementation of continuation  that stores ALL parents continuations</a:t>
            </a:r>
          </a:p>
          <a:p>
            <a:pPr marL="770021" indent="-770021">
              <a:buSzPct val="123000"/>
              <a:buChar char="-"/>
            </a:pPr>
            <a:r>
              <a:t>allows to resume execution of suspended function</a:t>
            </a:r>
          </a:p>
          <a:p>
            <a:pPr marL="770021" indent="-770021">
              <a:buSzPct val="123000"/>
              <a:buChar char="-"/>
            </a:pPr>
            <a:r>
              <a:t>stores coroutine context (config)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1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5" name="Show code snippets from package ‘n2_suth’"/>
          <p:cNvSpPr txBox="1"/>
          <p:nvPr/>
        </p:nvSpPr>
        <p:spPr>
          <a:xfrm>
            <a:off x="5997702" y="6447741"/>
            <a:ext cx="12388597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Show code snippets from package ‘</a:t>
            </a:r>
            <a:r>
              <a:rPr b="1">
                <a:solidFill>
                  <a:srgbClr val="A9A9A9"/>
                </a:solidFill>
              </a:rPr>
              <a:t>n2_suth</a:t>
            </a:r>
            <a:r>
              <a:t>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1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What if function has state?"/>
          <p:cNvSpPr txBox="1"/>
          <p:nvPr/>
        </p:nvSpPr>
        <p:spPr>
          <a:xfrm>
            <a:off x="8498890" y="6453784"/>
            <a:ext cx="738621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 if function has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uth_two_with_states.png" descr="suth_two_with_st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901" y="904496"/>
            <a:ext cx="21142198" cy="11907008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2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uth_state_graph.png" descr="suth_state_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007" y="3114473"/>
            <a:ext cx="22773986" cy="748705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2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uspension under the hood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Suspension under the hood</a:t>
            </a:r>
          </a:p>
        </p:txBody>
      </p:sp>
      <p:sp>
        <p:nvSpPr>
          <p:cNvPr id="43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1" name="Suspending functions is kind of state machine with possible states before and after every suspension point…"/>
          <p:cNvSpPr txBox="1"/>
          <p:nvPr/>
        </p:nvSpPr>
        <p:spPr>
          <a:xfrm>
            <a:off x="1739153" y="1920878"/>
            <a:ext cx="20905695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70021" indent="-770021">
              <a:buSzPct val="123000"/>
              <a:buChar char="-"/>
            </a:pPr>
            <a:r>
              <a:t>Suspending functions is kind of state machine with possible states before and after every suspension point</a:t>
            </a:r>
          </a:p>
          <a:p>
            <a:pPr marL="770021" indent="-770021">
              <a:buSzPct val="123000"/>
              <a:buChar char="-"/>
            </a:pPr>
            <a:r>
              <a:t>Continuation of current suspending function wraps parent’s continuation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ubmitOrder_synch.png" descr="submitOrder_syn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4888"/>
            <a:ext cx="24384000" cy="1196622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  <p:sp>
        <p:nvSpPr>
          <p:cNvPr id="185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oroutine builders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builders</a:t>
            </a:r>
          </a:p>
        </p:txBody>
      </p:sp>
      <p:sp>
        <p:nvSpPr>
          <p:cNvPr id="43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5" name="Suspending function should be called only by another suspending function or by coroutine.…"/>
          <p:cNvSpPr txBox="1"/>
          <p:nvPr/>
        </p:nvSpPr>
        <p:spPr>
          <a:xfrm>
            <a:off x="1719633" y="1972964"/>
            <a:ext cx="20420415" cy="2686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Suspending function should be called only by another suspending function or by coroutine. </a:t>
            </a:r>
          </a:p>
          <a:p>
            <a:pPr/>
            <a:r>
              <a:t>So, how to start a coroutine?</a:t>
            </a:r>
          </a:p>
        </p:txBody>
      </p:sp>
      <p:sp>
        <p:nvSpPr>
          <p:cNvPr id="436" name="To start coroutine we need to use coroutine builder.…"/>
          <p:cNvSpPr txBox="1"/>
          <p:nvPr/>
        </p:nvSpPr>
        <p:spPr>
          <a:xfrm>
            <a:off x="1719633" y="5713389"/>
            <a:ext cx="20420415" cy="4494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To start coroutine we need to use </a:t>
            </a:r>
            <a:r>
              <a:rPr b="1"/>
              <a:t>coroutine builder</a:t>
            </a:r>
            <a:r>
              <a:t>.</a:t>
            </a:r>
          </a:p>
          <a:p>
            <a:pPr marL="1117600" indent="-609600">
              <a:buSzPct val="40000"/>
              <a:buBlip>
                <a:blip r:embed="rId2"/>
              </a:buBlip>
            </a:pPr>
            <a:r>
              <a:rPr>
                <a:solidFill>
                  <a:srgbClr val="A9A9A9"/>
                </a:solidFill>
              </a:rPr>
              <a:t>runBlocking, runTest</a:t>
            </a:r>
            <a:endParaRPr>
              <a:solidFill>
                <a:srgbClr val="A9A9A9"/>
              </a:solidFill>
            </a:endParaRPr>
          </a:p>
          <a:p>
            <a:pPr marL="1117600" indent="-609600">
              <a:buSzPct val="40000"/>
              <a:buBlip>
                <a:blip r:embed="rId2"/>
              </a:buBlip>
            </a:pPr>
            <a:r>
              <a:rPr>
                <a:solidFill>
                  <a:srgbClr val="A9A9A9"/>
                </a:solidFill>
              </a:rPr>
              <a:t>launch</a:t>
            </a:r>
            <a:endParaRPr>
              <a:solidFill>
                <a:srgbClr val="A9A9A9"/>
              </a:solidFill>
            </a:endParaRPr>
          </a:p>
          <a:p>
            <a:pPr marL="1117600" indent="-609600">
              <a:buSzPct val="40000"/>
              <a:buBlip>
                <a:blip r:embed="rId2"/>
              </a:buBlip>
            </a:pPr>
            <a:r>
              <a:rPr>
                <a:solidFill>
                  <a:srgbClr val="A9A9A9"/>
                </a:solidFill>
              </a:rPr>
              <a:t>async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oroutine builders - launch/async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builders - launch/async</a:t>
            </a:r>
          </a:p>
        </p:txBody>
      </p:sp>
      <p:sp>
        <p:nvSpPr>
          <p:cNvPr id="439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0" name="launch/async…"/>
          <p:cNvSpPr txBox="1"/>
          <p:nvPr/>
        </p:nvSpPr>
        <p:spPr>
          <a:xfrm>
            <a:off x="1736995" y="2017887"/>
            <a:ext cx="20420415" cy="4436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>
                <a:solidFill>
                  <a:srgbClr val="A9A9A9"/>
                </a:solidFill>
              </a:defRPr>
            </a:pPr>
            <a:r>
              <a:t>launch/async</a:t>
            </a:r>
          </a:p>
          <a:p>
            <a:pPr marL="770021" indent="-770021">
              <a:buSzPct val="123000"/>
              <a:buChar char="-"/>
              <a:defRPr sz="3800"/>
            </a:pPr>
            <a:r>
              <a:t>extension function on the CoroutineScope interface (part of the mechanism called “structured concurrency”</a:t>
            </a:r>
          </a:p>
          <a:p>
            <a:pPr marL="770021" indent="-770021">
              <a:buSzPct val="123000"/>
              <a:buChar char="-"/>
              <a:defRPr sz="3800"/>
            </a:pPr>
            <a:r>
              <a:t>similar to starting thread in daemon mode </a:t>
            </a:r>
            <a:r>
              <a:rPr>
                <a:solidFill>
                  <a:srgbClr val="A9A9A9"/>
                </a:solidFill>
              </a:rPr>
              <a:t>(threads_vs_launch.kt)</a:t>
            </a:r>
          </a:p>
          <a:p>
            <a:pPr marL="770021" indent="-770021">
              <a:buSzPct val="123000"/>
              <a:buChar char="-"/>
              <a:defRPr sz="3800"/>
            </a:pPr>
            <a:r>
              <a:rPr>
                <a:solidFill>
                  <a:srgbClr val="A9A9A9"/>
                </a:solidFill>
              </a:rPr>
              <a:t>suspendCoroutine</a:t>
            </a:r>
            <a:r>
              <a:t> doesn’t block the thread, just suspends the coroutine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oroutine builders - runBlocking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builders - runBlocking</a:t>
            </a:r>
          </a:p>
        </p:txBody>
      </p:sp>
      <p:sp>
        <p:nvSpPr>
          <p:cNvPr id="443" name="runBlocking…"/>
          <p:cNvSpPr txBox="1"/>
          <p:nvPr/>
        </p:nvSpPr>
        <p:spPr>
          <a:xfrm>
            <a:off x="1728893" y="1951268"/>
            <a:ext cx="12814981" cy="387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76" sz="3800"/>
            </a:pPr>
            <a:r>
              <a:t>runBlocking</a:t>
            </a:r>
          </a:p>
          <a:p>
            <a:pPr marL="1278021" indent="-770021">
              <a:buSzPct val="123000"/>
              <a:buChar char="-"/>
              <a:defRPr sz="3800"/>
            </a:pPr>
            <a:r>
              <a:t>top level coroutine builder</a:t>
            </a:r>
          </a:p>
          <a:p>
            <a:pPr marL="1278021" indent="-770021">
              <a:buSzPct val="123000"/>
              <a:buChar char="-"/>
              <a:defRPr sz="3800"/>
            </a:pPr>
            <a:r>
              <a:t>provides coroutine scope for its children</a:t>
            </a:r>
          </a:p>
          <a:p>
            <a:pPr marL="1278021" indent="-770021">
              <a:buSzPct val="123000"/>
              <a:buChar char="-"/>
              <a:defRPr sz="3800"/>
            </a:pPr>
            <a:r>
              <a:t>blocks execution of the thread on which it was called</a:t>
            </a:r>
          </a:p>
        </p:txBody>
      </p:sp>
      <p:sp>
        <p:nvSpPr>
          <p:cNvPr id="44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Every coroutine:…"/>
          <p:cNvSpPr txBox="1"/>
          <p:nvPr/>
        </p:nvSpPr>
        <p:spPr>
          <a:xfrm>
            <a:off x="1743196" y="1997813"/>
            <a:ext cx="10330557" cy="2833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/>
            </a:pPr>
            <a:r>
              <a:t>Every coroutine:</a:t>
            </a:r>
          </a:p>
          <a:p>
            <a:pPr marL="1278021" indent="-770021">
              <a:buSzPct val="123000"/>
              <a:buChar char="-"/>
              <a:defRPr sz="3800"/>
            </a:pPr>
            <a:r>
              <a:t>is started inside specific coroutine scope </a:t>
            </a:r>
          </a:p>
          <a:p>
            <a:pPr marL="1278021" indent="-770021">
              <a:buSzPct val="123000"/>
              <a:buChar char="-"/>
              <a:defRPr sz="3800"/>
            </a:pPr>
            <a:r>
              <a:t>has it’s own inherited coroutine context</a:t>
            </a:r>
          </a:p>
        </p:txBody>
      </p:sp>
      <p:sp>
        <p:nvSpPr>
          <p:cNvPr id="44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8" name="Coroutine builders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builders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tructured concurrency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</a:t>
            </a:r>
          </a:p>
        </p:txBody>
      </p:sp>
      <p:sp>
        <p:nvSpPr>
          <p:cNvPr id="45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2" name="`structured concurrency` - mechanism of building a relationships between the parent coroutine and a child coroutine. CoroutineScope defines the lifetime of the coroutine and its children.…"/>
          <p:cNvSpPr txBox="1"/>
          <p:nvPr/>
        </p:nvSpPr>
        <p:spPr>
          <a:xfrm>
            <a:off x="1807211" y="2001460"/>
            <a:ext cx="20769579" cy="7837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`</a:t>
            </a:r>
            <a:r>
              <a:rPr>
                <a:solidFill>
                  <a:srgbClr val="A9A9A9"/>
                </a:solidFill>
              </a:rPr>
              <a:t>structured concurrency</a:t>
            </a:r>
            <a:r>
              <a:t>` - mechanism of building a relationships between the parent coroutine and a child coroutine. CoroutineScope defines the lifetime of the coroutine and its children.</a:t>
            </a:r>
          </a:p>
          <a:p>
            <a:pPr>
              <a:defRPr sz="3800"/>
            </a:pPr>
          </a:p>
          <a:p>
            <a:pPr>
              <a:lnSpc>
                <a:spcPct val="40000"/>
              </a:lnSpc>
              <a:defRPr sz="3800"/>
            </a:pPr>
            <a:r>
              <a:t>Parent coroutine: </a:t>
            </a:r>
          </a:p>
          <a:p>
            <a:pPr marL="990600" indent="-482600">
              <a:lnSpc>
                <a:spcPct val="60000"/>
              </a:lnSpc>
              <a:buSzPct val="40000"/>
              <a:buBlip>
                <a:blip r:embed="rId2"/>
              </a:buBlip>
              <a:defRPr sz="3800"/>
            </a:pPr>
            <a:r>
              <a:t>provides scope for its children;</a:t>
            </a:r>
          </a:p>
          <a:p>
            <a:pPr marL="990600" indent="-482600">
              <a:lnSpc>
                <a:spcPct val="60000"/>
              </a:lnSpc>
              <a:buSzPct val="40000"/>
              <a:buBlip>
                <a:blip r:embed="rId2"/>
              </a:buBlip>
              <a:defRPr sz="3800"/>
            </a:pPr>
            <a:r>
              <a:t>parent suspends (not blocks!) until all the children are completed;</a:t>
            </a:r>
          </a:p>
          <a:p>
            <a:pPr marL="990600" indent="-482600">
              <a:lnSpc>
                <a:spcPct val="60000"/>
              </a:lnSpc>
              <a:buSzPct val="40000"/>
              <a:buBlip>
                <a:blip r:embed="rId2"/>
              </a:buBlip>
              <a:defRPr sz="3800"/>
            </a:pPr>
            <a:r>
              <a:t>children inherit context (configurations) from their parents;</a:t>
            </a:r>
          </a:p>
          <a:p>
            <a:pPr marL="990600" indent="-482600">
              <a:lnSpc>
                <a:spcPct val="60000"/>
              </a:lnSpc>
              <a:buSzPct val="40000"/>
              <a:buBlip>
                <a:blip r:embed="rId2"/>
              </a:buBlip>
              <a:defRPr sz="3800"/>
            </a:pPr>
            <a:r>
              <a:t>when the parent is cancelled, its children coroutines are cancelled as well;</a:t>
            </a:r>
          </a:p>
          <a:p>
            <a:pPr marL="990600" indent="-482600">
              <a:lnSpc>
                <a:spcPct val="60000"/>
              </a:lnSpc>
              <a:buSzPct val="40000"/>
              <a:buBlip>
                <a:blip r:embed="rId2"/>
              </a:buBlip>
              <a:defRPr sz="3800"/>
            </a:pPr>
            <a:r>
              <a:t>when a child is destroyed it also destroys its parent;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454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45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461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458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45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46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466" name="Group"/>
          <p:cNvGrpSpPr/>
          <p:nvPr/>
        </p:nvGrpSpPr>
        <p:grpSpPr>
          <a:xfrm>
            <a:off x="2269437" y="1474222"/>
            <a:ext cx="5289269" cy="11741229"/>
            <a:chOff x="0" y="0"/>
            <a:chExt cx="5289268" cy="11741228"/>
          </a:xfrm>
        </p:grpSpPr>
        <p:sp>
          <p:nvSpPr>
            <p:cNvPr id="463" name="runBlocking"/>
            <p:cNvSpPr/>
            <p:nvPr/>
          </p:nvSpPr>
          <p:spPr>
            <a:xfrm>
              <a:off x="0" y="0"/>
              <a:ext cx="528926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464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612353"/>
              <a:ext cx="5289270" cy="11128876"/>
            </a:xfrm>
            <a:prstGeom prst="rect">
              <a:avLst/>
            </a:prstGeom>
            <a:effectLst/>
          </p:spPr>
        </p:pic>
      </p:grpSp>
      <p:grpSp>
        <p:nvGrpSpPr>
          <p:cNvPr id="469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468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6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472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471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7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475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47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7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476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478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481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48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7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484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48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48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487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488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489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493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49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9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496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49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49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49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499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500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504" name="Group"/>
          <p:cNvGrpSpPr/>
          <p:nvPr/>
        </p:nvGrpSpPr>
        <p:grpSpPr>
          <a:xfrm>
            <a:off x="16244636" y="9278283"/>
            <a:ext cx="4114801" cy="1275371"/>
            <a:chOff x="0" y="0"/>
            <a:chExt cx="4114800" cy="1275369"/>
          </a:xfrm>
        </p:grpSpPr>
        <p:sp>
          <p:nvSpPr>
            <p:cNvPr id="501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50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65742" y="536153"/>
              <a:ext cx="1983316" cy="739217"/>
            </a:xfrm>
            <a:prstGeom prst="rect">
              <a:avLst/>
            </a:prstGeom>
            <a:effectLst/>
          </p:spPr>
        </p:pic>
      </p:grpSp>
      <p:grpSp>
        <p:nvGrpSpPr>
          <p:cNvPr id="508" name="Group"/>
          <p:cNvGrpSpPr/>
          <p:nvPr/>
        </p:nvGrpSpPr>
        <p:grpSpPr>
          <a:xfrm>
            <a:off x="16244636" y="2919972"/>
            <a:ext cx="4114801" cy="1275370"/>
            <a:chOff x="0" y="0"/>
            <a:chExt cx="4114800" cy="1275369"/>
          </a:xfrm>
        </p:grpSpPr>
        <p:sp>
          <p:nvSpPr>
            <p:cNvPr id="505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50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65742" y="536153"/>
              <a:ext cx="1983316" cy="739217"/>
            </a:xfrm>
            <a:prstGeom prst="rect">
              <a:avLst/>
            </a:prstGeom>
            <a:effectLst/>
          </p:spPr>
        </p:pic>
      </p:grpSp>
      <p:sp>
        <p:nvSpPr>
          <p:cNvPr id="509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510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512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51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519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516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51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52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24" name="Group"/>
          <p:cNvGrpSpPr/>
          <p:nvPr/>
        </p:nvGrpSpPr>
        <p:grpSpPr>
          <a:xfrm>
            <a:off x="2269437" y="1474222"/>
            <a:ext cx="5289269" cy="11741229"/>
            <a:chOff x="0" y="0"/>
            <a:chExt cx="5289268" cy="11741228"/>
          </a:xfrm>
        </p:grpSpPr>
        <p:sp>
          <p:nvSpPr>
            <p:cNvPr id="521" name="runBlocking"/>
            <p:cNvSpPr/>
            <p:nvPr/>
          </p:nvSpPr>
          <p:spPr>
            <a:xfrm>
              <a:off x="0" y="0"/>
              <a:ext cx="528926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522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612353"/>
              <a:ext cx="5289270" cy="11128876"/>
            </a:xfrm>
            <a:prstGeom prst="rect">
              <a:avLst/>
            </a:prstGeom>
            <a:effectLst/>
          </p:spPr>
        </p:pic>
      </p:grpSp>
      <p:grpSp>
        <p:nvGrpSpPr>
          <p:cNvPr id="527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52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2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530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52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2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533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53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3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53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536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539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53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3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542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54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4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54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545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546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54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551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55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4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554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55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5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55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557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558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16244636" y="9278283"/>
            <a:ext cx="4114801" cy="1275371"/>
            <a:chOff x="0" y="0"/>
            <a:chExt cx="4114800" cy="1275369"/>
          </a:xfrm>
        </p:grpSpPr>
        <p:sp>
          <p:nvSpPr>
            <p:cNvPr id="559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56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65742" y="536153"/>
              <a:ext cx="1983316" cy="739217"/>
            </a:xfrm>
            <a:prstGeom prst="rect">
              <a:avLst/>
            </a:prstGeom>
            <a:effectLst/>
          </p:spPr>
        </p:pic>
      </p:grpSp>
      <p:grpSp>
        <p:nvGrpSpPr>
          <p:cNvPr id="566" name="Group"/>
          <p:cNvGrpSpPr/>
          <p:nvPr/>
        </p:nvGrpSpPr>
        <p:grpSpPr>
          <a:xfrm>
            <a:off x="16244635" y="8553041"/>
            <a:ext cx="4114801" cy="2341366"/>
            <a:chOff x="0" y="0"/>
            <a:chExt cx="4114800" cy="2341365"/>
          </a:xfrm>
        </p:grpSpPr>
        <p:sp>
          <p:nvSpPr>
            <p:cNvPr id="563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56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661669" y="536153"/>
              <a:ext cx="2791462" cy="1805213"/>
            </a:xfrm>
            <a:prstGeom prst="rect">
              <a:avLst/>
            </a:prstGeom>
            <a:effectLst/>
          </p:spPr>
        </p:pic>
      </p:grpSp>
      <p:sp>
        <p:nvSpPr>
          <p:cNvPr id="567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568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570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57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577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574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57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57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582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579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580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585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58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8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588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58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8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591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59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8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592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594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597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596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9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600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59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59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601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603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604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60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609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60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0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612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61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1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61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615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616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620" name="Group"/>
          <p:cNvGrpSpPr/>
          <p:nvPr/>
        </p:nvGrpSpPr>
        <p:grpSpPr>
          <a:xfrm>
            <a:off x="1799270" y="2644916"/>
            <a:ext cx="1567129" cy="510833"/>
            <a:chOff x="0" y="0"/>
            <a:chExt cx="1567128" cy="510831"/>
          </a:xfrm>
        </p:grpSpPr>
        <p:sp>
          <p:nvSpPr>
            <p:cNvPr id="617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61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624" name="Group"/>
          <p:cNvGrpSpPr/>
          <p:nvPr/>
        </p:nvGrpSpPr>
        <p:grpSpPr>
          <a:xfrm>
            <a:off x="1635225" y="2251112"/>
            <a:ext cx="1895219" cy="965773"/>
            <a:chOff x="0" y="0"/>
            <a:chExt cx="1895218" cy="965772"/>
          </a:xfrm>
        </p:grpSpPr>
        <p:sp>
          <p:nvSpPr>
            <p:cNvPr id="621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62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625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626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628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62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635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632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63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636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640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637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638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643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64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4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646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645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4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649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648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4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650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652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655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65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5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658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65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5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65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661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662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663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sp>
        <p:nvSpPr>
          <p:cNvPr id="665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grpSp>
        <p:nvGrpSpPr>
          <p:cNvPr id="66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66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6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67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67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66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67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67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67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679" name="Group"/>
          <p:cNvGrpSpPr/>
          <p:nvPr/>
        </p:nvGrpSpPr>
        <p:grpSpPr>
          <a:xfrm>
            <a:off x="1799270" y="3598794"/>
            <a:ext cx="1567129" cy="510832"/>
            <a:chOff x="0" y="0"/>
            <a:chExt cx="1567128" cy="510831"/>
          </a:xfrm>
        </p:grpSpPr>
        <p:sp>
          <p:nvSpPr>
            <p:cNvPr id="676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67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683" name="Group"/>
          <p:cNvGrpSpPr/>
          <p:nvPr/>
        </p:nvGrpSpPr>
        <p:grpSpPr>
          <a:xfrm>
            <a:off x="1635225" y="3204989"/>
            <a:ext cx="1895219" cy="965773"/>
            <a:chOff x="0" y="0"/>
            <a:chExt cx="1895218" cy="965772"/>
          </a:xfrm>
        </p:grpSpPr>
        <p:sp>
          <p:nvSpPr>
            <p:cNvPr id="680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68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684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85" name="Rounded Rectangle Rounded rectangle" descr="Rounded Rectangle Rounded rectangl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555004" y="3632199"/>
            <a:ext cx="728582" cy="387070"/>
          </a:xfrm>
          <a:prstGeom prst="rect">
            <a:avLst/>
          </a:prstGeom>
        </p:spPr>
      </p:pic>
      <p:sp>
        <p:nvSpPr>
          <p:cNvPr id="687" name="cor_2"/>
          <p:cNvSpPr/>
          <p:nvPr/>
        </p:nvSpPr>
        <p:spPr>
          <a:xfrm>
            <a:off x="7157294" y="3356482"/>
            <a:ext cx="1524001" cy="174118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 anchor="ctr"/>
          <a:lstStyle>
            <a:lvl1pPr algn="ctr" defTabSz="241300">
              <a:lnSpc>
                <a:spcPct val="10000"/>
              </a:lnSpc>
              <a:spcBef>
                <a:spcPts val="0"/>
              </a:spcBef>
              <a:defRPr b="1" sz="1000"/>
            </a:lvl1pPr>
          </a:lstStyle>
          <a:p>
            <a:pPr/>
            <a:r>
              <a:t>cor_2</a:t>
            </a:r>
          </a:p>
        </p:txBody>
      </p:sp>
      <p:sp>
        <p:nvSpPr>
          <p:cNvPr id="688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7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7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690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69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697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694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69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69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702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699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700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705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70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0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708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70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0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711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71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712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714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717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716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1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720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71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1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721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723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724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72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sp>
        <p:nvSpPr>
          <p:cNvPr id="727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grpSp>
        <p:nvGrpSpPr>
          <p:cNvPr id="730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72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2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733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73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3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734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736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737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741" name="Group"/>
          <p:cNvGrpSpPr/>
          <p:nvPr/>
        </p:nvGrpSpPr>
        <p:grpSpPr>
          <a:xfrm>
            <a:off x="1778949" y="7424074"/>
            <a:ext cx="1567130" cy="510832"/>
            <a:chOff x="0" y="0"/>
            <a:chExt cx="1567128" cy="510831"/>
          </a:xfrm>
        </p:grpSpPr>
        <p:sp>
          <p:nvSpPr>
            <p:cNvPr id="738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73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745" name="Group"/>
          <p:cNvGrpSpPr/>
          <p:nvPr/>
        </p:nvGrpSpPr>
        <p:grpSpPr>
          <a:xfrm>
            <a:off x="1614905" y="7030269"/>
            <a:ext cx="1895219" cy="965773"/>
            <a:chOff x="0" y="0"/>
            <a:chExt cx="1895218" cy="965772"/>
          </a:xfrm>
        </p:grpSpPr>
        <p:sp>
          <p:nvSpPr>
            <p:cNvPr id="742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74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746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750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747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74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751" name="loading.gif" descr="loading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373392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But how does it work?"/>
          <p:cNvSpPr txBox="1"/>
          <p:nvPr/>
        </p:nvSpPr>
        <p:spPr>
          <a:xfrm>
            <a:off x="9003840" y="6453784"/>
            <a:ext cx="637632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But how does it work?</a:t>
            </a:r>
          </a:p>
        </p:txBody>
      </p:sp>
      <p:sp>
        <p:nvSpPr>
          <p:cNvPr id="189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754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75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761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758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75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76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766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763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764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769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768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6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772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771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7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775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77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7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776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778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781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78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7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784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78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78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787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788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789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793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79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9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796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79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79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79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799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800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804" name="Group"/>
          <p:cNvGrpSpPr/>
          <p:nvPr/>
        </p:nvGrpSpPr>
        <p:grpSpPr>
          <a:xfrm>
            <a:off x="1778949" y="8377950"/>
            <a:ext cx="1567130" cy="510833"/>
            <a:chOff x="0" y="0"/>
            <a:chExt cx="1567128" cy="510831"/>
          </a:xfrm>
        </p:grpSpPr>
        <p:sp>
          <p:nvSpPr>
            <p:cNvPr id="801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80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808" name="Group"/>
          <p:cNvGrpSpPr/>
          <p:nvPr/>
        </p:nvGrpSpPr>
        <p:grpSpPr>
          <a:xfrm>
            <a:off x="1614905" y="7984146"/>
            <a:ext cx="1895219" cy="965773"/>
            <a:chOff x="0" y="0"/>
            <a:chExt cx="1895218" cy="965772"/>
          </a:xfrm>
        </p:grpSpPr>
        <p:sp>
          <p:nvSpPr>
            <p:cNvPr id="805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80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809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13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810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81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814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815" name="Rounded Rectangle Rounded rectangle" descr="Rounded Rectangle Rounded rectangl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37304" y="8516387"/>
            <a:ext cx="728581" cy="387070"/>
          </a:xfrm>
          <a:prstGeom prst="rect">
            <a:avLst/>
          </a:prstGeom>
        </p:spPr>
      </p:pic>
      <p:sp>
        <p:nvSpPr>
          <p:cNvPr id="817" name="cor_3"/>
          <p:cNvSpPr/>
          <p:nvPr/>
        </p:nvSpPr>
        <p:spPr>
          <a:xfrm>
            <a:off x="7239594" y="8240671"/>
            <a:ext cx="1524001" cy="17411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 anchor="ctr"/>
          <a:lstStyle>
            <a:lvl1pPr algn="ctr" defTabSz="241300">
              <a:lnSpc>
                <a:spcPct val="10000"/>
              </a:lnSpc>
              <a:spcBef>
                <a:spcPts val="0"/>
              </a:spcBef>
              <a:defRPr b="1" sz="1000"/>
            </a:lvl1pPr>
          </a:lstStyle>
          <a:p>
            <a:pPr/>
            <a:r>
              <a:t>cor_3</a:t>
            </a:r>
          </a:p>
        </p:txBody>
      </p:sp>
      <p:pic>
        <p:nvPicPr>
          <p:cNvPr id="818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73392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820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7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7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5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822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82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829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826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82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83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834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831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832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837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83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3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840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83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3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843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84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4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84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846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849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84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4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852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85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5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85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855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856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85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861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86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5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864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86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86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86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867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868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635225" y="12203231"/>
            <a:ext cx="1567129" cy="510832"/>
            <a:chOff x="0" y="0"/>
            <a:chExt cx="1567128" cy="510831"/>
          </a:xfrm>
        </p:grpSpPr>
        <p:sp>
          <p:nvSpPr>
            <p:cNvPr id="869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87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876" name="Group"/>
          <p:cNvGrpSpPr/>
          <p:nvPr/>
        </p:nvGrpSpPr>
        <p:grpSpPr>
          <a:xfrm>
            <a:off x="1471180" y="11809426"/>
            <a:ext cx="1895219" cy="965773"/>
            <a:chOff x="0" y="0"/>
            <a:chExt cx="1895218" cy="965772"/>
          </a:xfrm>
        </p:grpSpPr>
        <p:sp>
          <p:nvSpPr>
            <p:cNvPr id="873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87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877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81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878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87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882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886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883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88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887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73392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73392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890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892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89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899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896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8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90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04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901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902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907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90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0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910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90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0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913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91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1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91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916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919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91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1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922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92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2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92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925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926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92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sp>
        <p:nvSpPr>
          <p:cNvPr id="929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grpSp>
        <p:nvGrpSpPr>
          <p:cNvPr id="932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93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3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935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93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3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93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938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939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943" name="Group"/>
          <p:cNvGrpSpPr/>
          <p:nvPr/>
        </p:nvGrpSpPr>
        <p:grpSpPr>
          <a:xfrm>
            <a:off x="11408436" y="7424074"/>
            <a:ext cx="1567129" cy="510832"/>
            <a:chOff x="0" y="0"/>
            <a:chExt cx="1567128" cy="510831"/>
          </a:xfrm>
        </p:grpSpPr>
        <p:sp>
          <p:nvSpPr>
            <p:cNvPr id="940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94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947" name="Group"/>
          <p:cNvGrpSpPr/>
          <p:nvPr/>
        </p:nvGrpSpPr>
        <p:grpSpPr>
          <a:xfrm>
            <a:off x="11244390" y="7030269"/>
            <a:ext cx="1895220" cy="965773"/>
            <a:chOff x="0" y="0"/>
            <a:chExt cx="1895218" cy="965772"/>
          </a:xfrm>
        </p:grpSpPr>
        <p:sp>
          <p:nvSpPr>
            <p:cNvPr id="944" name="cor_1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94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948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2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949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95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953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57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954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95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958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959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73392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0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73392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963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96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970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967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96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97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975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972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973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978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97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7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981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98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7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984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98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98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987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990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98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8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993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99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99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994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996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997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99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002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00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0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005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00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0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00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008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009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013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010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01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grpSp>
        <p:nvGrpSpPr>
          <p:cNvPr id="1017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014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01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018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22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019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02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1023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27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024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02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028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029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1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033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035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03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042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039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04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04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047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044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045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050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04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4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053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05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5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056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055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5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05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3430705"/>
            <a:ext cx="3869722" cy="3661460"/>
          </a:xfrm>
          <a:prstGeom prst="rect">
            <a:avLst/>
          </a:prstGeom>
        </p:spPr>
      </p:pic>
      <p:sp>
        <p:nvSpPr>
          <p:cNvPr id="1059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062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06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6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065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06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6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06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068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069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070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074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07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7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077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076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07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078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080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081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085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082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08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grpSp>
        <p:nvGrpSpPr>
          <p:cNvPr id="1089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086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08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090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94" name="Group"/>
          <p:cNvGrpSpPr/>
          <p:nvPr/>
        </p:nvGrpSpPr>
        <p:grpSpPr>
          <a:xfrm>
            <a:off x="16305063" y="8588323"/>
            <a:ext cx="4114801" cy="2341366"/>
            <a:chOff x="0" y="0"/>
            <a:chExt cx="4114800" cy="2341365"/>
          </a:xfrm>
        </p:grpSpPr>
        <p:sp>
          <p:nvSpPr>
            <p:cNvPr id="1091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09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61669" y="536153"/>
              <a:ext cx="2791462" cy="1805213"/>
            </a:xfrm>
            <a:prstGeom prst="rect">
              <a:avLst/>
            </a:prstGeom>
            <a:effectLst/>
          </p:spPr>
        </p:pic>
      </p:grpSp>
      <p:sp>
        <p:nvSpPr>
          <p:cNvPr id="1095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099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096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0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100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01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2" name="loading.gif" descr="loading.gif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104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106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10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113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110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11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11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118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115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116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121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12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1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124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12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2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127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12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2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12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130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133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13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3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136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13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3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13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139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140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141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145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14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4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148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14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4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14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151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152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156" name="Group"/>
          <p:cNvGrpSpPr/>
          <p:nvPr/>
        </p:nvGrpSpPr>
        <p:grpSpPr>
          <a:xfrm>
            <a:off x="2071126" y="4137356"/>
            <a:ext cx="1568265" cy="510833"/>
            <a:chOff x="0" y="0"/>
            <a:chExt cx="1568263" cy="510831"/>
          </a:xfrm>
        </p:grpSpPr>
        <p:sp>
          <p:nvSpPr>
            <p:cNvPr id="1153" name="main_th"/>
            <p:cNvSpPr/>
            <p:nvPr/>
          </p:nvSpPr>
          <p:spPr>
            <a:xfrm>
              <a:off x="0" y="0"/>
              <a:ext cx="1568264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15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275716"/>
              <a:ext cx="1568265" cy="235116"/>
            </a:xfrm>
            <a:prstGeom prst="rect">
              <a:avLst/>
            </a:prstGeom>
            <a:effectLst/>
          </p:spPr>
        </p:pic>
      </p:grpSp>
      <p:grpSp>
        <p:nvGrpSpPr>
          <p:cNvPr id="1160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157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15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161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65" name="Group"/>
          <p:cNvGrpSpPr/>
          <p:nvPr/>
        </p:nvGrpSpPr>
        <p:grpSpPr>
          <a:xfrm>
            <a:off x="1921038" y="3743551"/>
            <a:ext cx="1868441" cy="965774"/>
            <a:chOff x="0" y="0"/>
            <a:chExt cx="1868440" cy="965772"/>
          </a:xfrm>
        </p:grpSpPr>
        <p:sp>
          <p:nvSpPr>
            <p:cNvPr id="1162" name="cor_2"/>
            <p:cNvSpPr/>
            <p:nvPr/>
          </p:nvSpPr>
          <p:spPr>
            <a:xfrm>
              <a:off x="0" y="0"/>
              <a:ext cx="1868440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16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868441" cy="690057"/>
            </a:xfrm>
            <a:prstGeom prst="rect">
              <a:avLst/>
            </a:prstGeom>
            <a:effectLst/>
          </p:spPr>
        </p:pic>
      </p:grpSp>
      <p:sp>
        <p:nvSpPr>
          <p:cNvPr id="1166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170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167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16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171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172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3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175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177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17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184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181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18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185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189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186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187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192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191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9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195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19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9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198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19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19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199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201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204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20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0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207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206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0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208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210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211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212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216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21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1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219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21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1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22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222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223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2071126" y="4837195"/>
            <a:ext cx="1568265" cy="510833"/>
            <a:chOff x="0" y="0"/>
            <a:chExt cx="1568263" cy="510831"/>
          </a:xfrm>
        </p:grpSpPr>
        <p:sp>
          <p:nvSpPr>
            <p:cNvPr id="1224" name="main_th"/>
            <p:cNvSpPr/>
            <p:nvPr/>
          </p:nvSpPr>
          <p:spPr>
            <a:xfrm>
              <a:off x="0" y="0"/>
              <a:ext cx="1568264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22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275716"/>
              <a:ext cx="1568265" cy="235116"/>
            </a:xfrm>
            <a:prstGeom prst="rect">
              <a:avLst/>
            </a:prstGeom>
            <a:effectLst/>
          </p:spPr>
        </p:pic>
      </p:grpSp>
      <p:grpSp>
        <p:nvGrpSpPr>
          <p:cNvPr id="1231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228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22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232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236" name="Group"/>
          <p:cNvGrpSpPr/>
          <p:nvPr/>
        </p:nvGrpSpPr>
        <p:grpSpPr>
          <a:xfrm>
            <a:off x="1921038" y="4443391"/>
            <a:ext cx="1868441" cy="965773"/>
            <a:chOff x="0" y="0"/>
            <a:chExt cx="1868440" cy="965772"/>
          </a:xfrm>
        </p:grpSpPr>
        <p:sp>
          <p:nvSpPr>
            <p:cNvPr id="1233" name="cor_2"/>
            <p:cNvSpPr/>
            <p:nvPr/>
          </p:nvSpPr>
          <p:spPr>
            <a:xfrm>
              <a:off x="0" y="0"/>
              <a:ext cx="1868440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23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868441" cy="690057"/>
            </a:xfrm>
            <a:prstGeom prst="rect">
              <a:avLst/>
            </a:prstGeom>
            <a:effectLst/>
          </p:spPr>
        </p:pic>
      </p:grpSp>
      <p:sp>
        <p:nvSpPr>
          <p:cNvPr id="1237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241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238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23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242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243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4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246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247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249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25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256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253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25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25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261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258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259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264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26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6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267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26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6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270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26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6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27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273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276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27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7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279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27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7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28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282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283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284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28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28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8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29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29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28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29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29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29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299" name="Group"/>
          <p:cNvGrpSpPr/>
          <p:nvPr/>
        </p:nvGrpSpPr>
        <p:grpSpPr>
          <a:xfrm>
            <a:off x="10490681" y="4837195"/>
            <a:ext cx="1568265" cy="510833"/>
            <a:chOff x="0" y="0"/>
            <a:chExt cx="1568263" cy="510831"/>
          </a:xfrm>
        </p:grpSpPr>
        <p:sp>
          <p:nvSpPr>
            <p:cNvPr id="1296" name="main_th"/>
            <p:cNvSpPr/>
            <p:nvPr/>
          </p:nvSpPr>
          <p:spPr>
            <a:xfrm>
              <a:off x="0" y="0"/>
              <a:ext cx="1568264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2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275716"/>
              <a:ext cx="1568265" cy="235116"/>
            </a:xfrm>
            <a:prstGeom prst="rect">
              <a:avLst/>
            </a:prstGeom>
            <a:effectLst/>
          </p:spPr>
        </p:pic>
      </p:grpSp>
      <p:grpSp>
        <p:nvGrpSpPr>
          <p:cNvPr id="1303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300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30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304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308" name="Group"/>
          <p:cNvGrpSpPr/>
          <p:nvPr/>
        </p:nvGrpSpPr>
        <p:grpSpPr>
          <a:xfrm>
            <a:off x="10340593" y="4443391"/>
            <a:ext cx="1868441" cy="965773"/>
            <a:chOff x="0" y="0"/>
            <a:chExt cx="1868440" cy="965772"/>
          </a:xfrm>
        </p:grpSpPr>
        <p:sp>
          <p:nvSpPr>
            <p:cNvPr id="1305" name="cor_2"/>
            <p:cNvSpPr/>
            <p:nvPr/>
          </p:nvSpPr>
          <p:spPr>
            <a:xfrm>
              <a:off x="0" y="0"/>
              <a:ext cx="1868440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30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868441" cy="690057"/>
            </a:xfrm>
            <a:prstGeom prst="rect">
              <a:avLst/>
            </a:prstGeom>
            <a:effectLst/>
          </p:spPr>
        </p:pic>
      </p:grpSp>
      <p:sp>
        <p:nvSpPr>
          <p:cNvPr id="1309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313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310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31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314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315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6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317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318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319" name="loading.gif" descr="loading.gif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320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322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32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329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326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32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33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334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331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332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337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33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3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340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33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3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343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34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4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34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346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349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34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4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352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35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5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35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355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356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357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361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36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5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364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36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36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36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367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368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372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369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37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373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374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378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375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37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1379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380" name="loading.gif" descr="loading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loading.gif" descr="loading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383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384" name="loading.gif" descr="loading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8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385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38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389" name="loading.gif" descr="loading.gif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3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390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39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1394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396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3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403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400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40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40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408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405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406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411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41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414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41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1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417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41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1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41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420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423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42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2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426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42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2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42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429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430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431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56831" y="8209862"/>
            <a:ext cx="3869722" cy="3661460"/>
          </a:xfrm>
          <a:prstGeom prst="rect">
            <a:avLst/>
          </a:prstGeom>
        </p:spPr>
      </p:pic>
      <p:grpSp>
        <p:nvGrpSpPr>
          <p:cNvPr id="1435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43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3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438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43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3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43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441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442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446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443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44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447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8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9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450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451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452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453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7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454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45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458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2" name="Group"/>
          <p:cNvGrpSpPr/>
          <p:nvPr/>
        </p:nvGrpSpPr>
        <p:grpSpPr>
          <a:xfrm>
            <a:off x="11408436" y="7424074"/>
            <a:ext cx="1567129" cy="510832"/>
            <a:chOff x="0" y="0"/>
            <a:chExt cx="1567128" cy="510831"/>
          </a:xfrm>
        </p:grpSpPr>
        <p:sp>
          <p:nvSpPr>
            <p:cNvPr id="1459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46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1466" name="Group"/>
          <p:cNvGrpSpPr/>
          <p:nvPr/>
        </p:nvGrpSpPr>
        <p:grpSpPr>
          <a:xfrm>
            <a:off x="11244390" y="7030269"/>
            <a:ext cx="1895220" cy="965773"/>
            <a:chOff x="0" y="0"/>
            <a:chExt cx="1895218" cy="965772"/>
          </a:xfrm>
        </p:grpSpPr>
        <p:sp>
          <p:nvSpPr>
            <p:cNvPr id="1463" name="cor_3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46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1467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192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191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196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195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194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199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198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197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02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201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200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05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204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203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206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469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47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476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473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47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47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481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478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479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484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48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487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48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8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490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48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8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49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493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496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49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9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499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49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49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50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502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503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50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50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50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0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51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51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51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51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51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519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516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51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520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1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22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23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524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525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26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0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527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52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531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35" name="Group"/>
          <p:cNvGrpSpPr/>
          <p:nvPr/>
        </p:nvGrpSpPr>
        <p:grpSpPr>
          <a:xfrm>
            <a:off x="2077359" y="8948787"/>
            <a:ext cx="1567130" cy="510832"/>
            <a:chOff x="0" y="0"/>
            <a:chExt cx="1567128" cy="510831"/>
          </a:xfrm>
        </p:grpSpPr>
        <p:sp>
          <p:nvSpPr>
            <p:cNvPr id="1532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53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1539" name="Group"/>
          <p:cNvGrpSpPr/>
          <p:nvPr/>
        </p:nvGrpSpPr>
        <p:grpSpPr>
          <a:xfrm>
            <a:off x="1913314" y="8554982"/>
            <a:ext cx="1895219" cy="965773"/>
            <a:chOff x="0" y="0"/>
            <a:chExt cx="1895218" cy="965772"/>
          </a:xfrm>
        </p:grpSpPr>
        <p:sp>
          <p:nvSpPr>
            <p:cNvPr id="1536" name="cor_3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53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1540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542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54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549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546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54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55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554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551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552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557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55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5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560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55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5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563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56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6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56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566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569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56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6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572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57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7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573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575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576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57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581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58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7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584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58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5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58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587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588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592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589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59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593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4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5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96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597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598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599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3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600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60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604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8" name="Group"/>
          <p:cNvGrpSpPr/>
          <p:nvPr/>
        </p:nvGrpSpPr>
        <p:grpSpPr>
          <a:xfrm>
            <a:off x="2077359" y="9731031"/>
            <a:ext cx="1567130" cy="510832"/>
            <a:chOff x="0" y="0"/>
            <a:chExt cx="1567128" cy="510831"/>
          </a:xfrm>
        </p:grpSpPr>
        <p:sp>
          <p:nvSpPr>
            <p:cNvPr id="1605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60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1612" name="Group"/>
          <p:cNvGrpSpPr/>
          <p:nvPr/>
        </p:nvGrpSpPr>
        <p:grpSpPr>
          <a:xfrm>
            <a:off x="1913314" y="9337226"/>
            <a:ext cx="1895219" cy="965773"/>
            <a:chOff x="0" y="0"/>
            <a:chExt cx="1895218" cy="965772"/>
          </a:xfrm>
        </p:grpSpPr>
        <p:sp>
          <p:nvSpPr>
            <p:cNvPr id="1609" name="cor_3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61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1613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14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616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61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623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620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62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62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628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625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626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631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63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2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634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63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3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637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63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3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63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640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643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64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4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646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64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4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64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649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650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65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655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65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5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658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65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65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65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661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662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666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663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66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667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8" name="Line"/>
          <p:cNvSpPr/>
          <p:nvPr/>
        </p:nvSpPr>
        <p:spPr>
          <a:xfrm flipV="1">
            <a:off x="3748832" y="2551736"/>
            <a:ext cx="1" cy="10659599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9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0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71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72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673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74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78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675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67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679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80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681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9899849"/>
            <a:ext cx="568392" cy="568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85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682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68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grpSp>
        <p:nvGrpSpPr>
          <p:cNvPr id="1689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686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68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1690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691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6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693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69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700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697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69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70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705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702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703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708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70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0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711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71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714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71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1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71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717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720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71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1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723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72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2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724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726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727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72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732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73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3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735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73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3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73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738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739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743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740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74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744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5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46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47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749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753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750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75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pic>
        <p:nvPicPr>
          <p:cNvPr id="1754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755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756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9899849"/>
            <a:ext cx="568392" cy="568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0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757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75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grpSp>
        <p:nvGrpSpPr>
          <p:cNvPr id="1764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761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76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1765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766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7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769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77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776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773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77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77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781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778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779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784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78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8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787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78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8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790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78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8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79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793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796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79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9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799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79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79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80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802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803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804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80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80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0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81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81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81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81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81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819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816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81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820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1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2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23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24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825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829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826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82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1830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31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9899849"/>
            <a:ext cx="568392" cy="568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5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832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83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grpSp>
        <p:nvGrpSpPr>
          <p:cNvPr id="1839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836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83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1840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41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2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844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84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851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848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84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85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856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853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854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859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858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5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862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861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6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865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864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6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866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3430705"/>
            <a:ext cx="5746235" cy="3661460"/>
          </a:xfrm>
          <a:prstGeom prst="rect">
            <a:avLst/>
          </a:prstGeom>
        </p:spPr>
      </p:pic>
      <p:sp>
        <p:nvSpPr>
          <p:cNvPr id="1868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871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87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6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874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87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7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875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877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878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879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883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88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8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886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88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88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88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889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890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894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891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89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895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6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7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898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899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900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1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02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124895" y="9899849"/>
            <a:ext cx="568392" cy="568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6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903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90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1907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11" name="Group"/>
          <p:cNvGrpSpPr/>
          <p:nvPr/>
        </p:nvGrpSpPr>
        <p:grpSpPr>
          <a:xfrm>
            <a:off x="2078169" y="6278185"/>
            <a:ext cx="1567129" cy="510832"/>
            <a:chOff x="0" y="0"/>
            <a:chExt cx="1567128" cy="510831"/>
          </a:xfrm>
        </p:grpSpPr>
        <p:sp>
          <p:nvSpPr>
            <p:cNvPr id="1908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90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1915" name="Group"/>
          <p:cNvGrpSpPr/>
          <p:nvPr/>
        </p:nvGrpSpPr>
        <p:grpSpPr>
          <a:xfrm>
            <a:off x="1914124" y="5884380"/>
            <a:ext cx="1895219" cy="965773"/>
            <a:chOff x="0" y="0"/>
            <a:chExt cx="1895218" cy="965772"/>
          </a:xfrm>
        </p:grpSpPr>
        <p:sp>
          <p:nvSpPr>
            <p:cNvPr id="1912" name="cor_2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91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1916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7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2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919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92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1926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1923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192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192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931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1928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1929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1934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193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3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937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193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3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1940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193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3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194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1943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1946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194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4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949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194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4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95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1952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953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1954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195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195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5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196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196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195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196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196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196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1969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1966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196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1970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1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2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73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974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1975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6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77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124895" y="9899849"/>
            <a:ext cx="568392" cy="56839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1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1978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197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pic>
        <p:nvPicPr>
          <p:cNvPr id="1982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1983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4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88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1985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198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grpSp>
        <p:nvGrpSpPr>
          <p:cNvPr id="1992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1989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199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1993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4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9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1996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19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2003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2000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200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2004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08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2005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2006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2011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201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0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014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201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1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017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201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1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201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2020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2023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202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2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026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202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2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027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2029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030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2031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2035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203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3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038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203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3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039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2041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042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2046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2043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204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2047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8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9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50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051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2052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3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057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2054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205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2058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9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063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2060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206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grpSp>
        <p:nvGrpSpPr>
          <p:cNvPr id="2067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2064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2065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2068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9" name="Dingbat Check"/>
          <p:cNvSpPr/>
          <p:nvPr/>
        </p:nvSpPr>
        <p:spPr>
          <a:xfrm>
            <a:off x="3227974" y="993053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70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303944" y="5120693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071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6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2073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207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2080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2077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207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208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85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2082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2083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2088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208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8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091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209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8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094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209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9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209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2097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2100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209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09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103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210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0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104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2106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107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2108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2112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211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1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115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211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1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11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2118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119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2123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2120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212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2124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5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6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27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128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2129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0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34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2131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213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sp>
        <p:nvSpPr>
          <p:cNvPr id="2135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6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40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2137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213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grpSp>
        <p:nvGrpSpPr>
          <p:cNvPr id="2144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2141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214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2145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6" name="Dingbat Check"/>
          <p:cNvSpPr/>
          <p:nvPr/>
        </p:nvSpPr>
        <p:spPr>
          <a:xfrm>
            <a:off x="3227974" y="993053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7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2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2149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215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2156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2153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215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215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161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2158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2159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2164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216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6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167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2166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6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170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216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6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2171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2173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2176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2175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7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179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2178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77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180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2182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183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2184" name="Rectangle Rectangle" descr="Rectangle Rectangl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80318" y="8209862"/>
            <a:ext cx="5746235" cy="3661460"/>
          </a:xfrm>
          <a:prstGeom prst="rect">
            <a:avLst/>
          </a:prstGeom>
        </p:spPr>
      </p:pic>
      <p:grpSp>
        <p:nvGrpSpPr>
          <p:cNvPr id="2188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2187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8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191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2190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18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192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2194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195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2199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2196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2197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2200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1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2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03" name="loading.gif" descr="loading.gif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204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2205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6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7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8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12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2209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221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2213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4" name="Dingbat Check"/>
          <p:cNvSpPr/>
          <p:nvPr/>
        </p:nvSpPr>
        <p:spPr>
          <a:xfrm>
            <a:off x="3227974" y="993053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18" name="Group"/>
          <p:cNvGrpSpPr/>
          <p:nvPr/>
        </p:nvGrpSpPr>
        <p:grpSpPr>
          <a:xfrm>
            <a:off x="2067666" y="11030826"/>
            <a:ext cx="1567130" cy="510833"/>
            <a:chOff x="0" y="0"/>
            <a:chExt cx="1567128" cy="510831"/>
          </a:xfrm>
        </p:grpSpPr>
        <p:sp>
          <p:nvSpPr>
            <p:cNvPr id="2215" name="main_th"/>
            <p:cNvSpPr/>
            <p:nvPr/>
          </p:nvSpPr>
          <p:spPr>
            <a:xfrm>
              <a:off x="0" y="0"/>
              <a:ext cx="156712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221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1" y="275716"/>
              <a:ext cx="1567130" cy="235116"/>
            </a:xfrm>
            <a:prstGeom prst="rect">
              <a:avLst/>
            </a:prstGeom>
            <a:effectLst/>
          </p:spPr>
        </p:pic>
      </p:grpSp>
      <p:grpSp>
        <p:nvGrpSpPr>
          <p:cNvPr id="2222" name="Group"/>
          <p:cNvGrpSpPr/>
          <p:nvPr/>
        </p:nvGrpSpPr>
        <p:grpSpPr>
          <a:xfrm>
            <a:off x="1903621" y="10637022"/>
            <a:ext cx="1895219" cy="965773"/>
            <a:chOff x="0" y="0"/>
            <a:chExt cx="1895218" cy="965772"/>
          </a:xfrm>
        </p:grpSpPr>
        <p:sp>
          <p:nvSpPr>
            <p:cNvPr id="2219" name="cor_3"/>
            <p:cNvSpPr/>
            <p:nvPr/>
          </p:nvSpPr>
          <p:spPr>
            <a:xfrm>
              <a:off x="0" y="0"/>
              <a:ext cx="1895219" cy="174117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10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222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275716"/>
              <a:ext cx="1895218" cy="690057"/>
            </a:xfrm>
            <a:prstGeom prst="rect">
              <a:avLst/>
            </a:prstGeom>
            <a:effectLst/>
          </p:spPr>
        </p:pic>
      </p:grpSp>
      <p:sp>
        <p:nvSpPr>
          <p:cNvPr id="2223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211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210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215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214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213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18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217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216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21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220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219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24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223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222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225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26" name="Black And.gif" descr="Black And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28365" y="5250624"/>
            <a:ext cx="3527269" cy="3527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loading.gif" descr="loadin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35387" y="1879504"/>
            <a:ext cx="1715978" cy="171597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2225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222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2232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2229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2230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223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237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2234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2235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2240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2239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3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243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2242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4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246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2245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44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2247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2249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2252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225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5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255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225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5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25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2258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259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2260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8209862"/>
            <a:ext cx="4595298" cy="3661460"/>
          </a:xfrm>
          <a:prstGeom prst="rect">
            <a:avLst/>
          </a:prstGeom>
        </p:spPr>
      </p:pic>
      <p:grpSp>
        <p:nvGrpSpPr>
          <p:cNvPr id="2264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2263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6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267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2266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265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268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2270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271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2275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2272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227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2276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7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8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79" name="loading.gif" descr="loading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590833" y="3541538"/>
            <a:ext cx="568392" cy="568392"/>
          </a:xfrm>
          <a:prstGeom prst="rect">
            <a:avLst/>
          </a:prstGeom>
          <a:ln w="12700">
            <a:miter lim="400000"/>
          </a:ln>
        </p:spPr>
      </p:pic>
      <p:sp>
        <p:nvSpPr>
          <p:cNvPr id="2280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2281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2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3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4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88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2285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228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2289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0" name="Dingbat Check"/>
          <p:cNvSpPr/>
          <p:nvPr/>
        </p:nvSpPr>
        <p:spPr>
          <a:xfrm>
            <a:off x="3227974" y="993053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94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2291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2292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grpSp>
        <p:nvGrpSpPr>
          <p:cNvPr id="2298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2295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2296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2299" name="Dingbat Check"/>
          <p:cNvSpPr/>
          <p:nvPr/>
        </p:nvSpPr>
        <p:spPr>
          <a:xfrm>
            <a:off x="3227974" y="1095767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0" name="Dingbat Check"/>
          <p:cNvSpPr/>
          <p:nvPr/>
        </p:nvSpPr>
        <p:spPr>
          <a:xfrm>
            <a:off x="19321360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1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6" name="Group"/>
          <p:cNvGrpSpPr/>
          <p:nvPr/>
        </p:nvGrpSpPr>
        <p:grpSpPr>
          <a:xfrm>
            <a:off x="16688630" y="7905944"/>
            <a:ext cx="6847780" cy="4970197"/>
            <a:chOff x="0" y="0"/>
            <a:chExt cx="6847778" cy="4970196"/>
          </a:xfrm>
        </p:grpSpPr>
        <p:sp>
          <p:nvSpPr>
            <p:cNvPr id="2303" name="Thread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Threads pool</a:t>
              </a:r>
            </a:p>
          </p:txBody>
        </p:sp>
        <p:pic>
          <p:nvPicPr>
            <p:cNvPr id="2304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grpSp>
        <p:nvGrpSpPr>
          <p:cNvPr id="2310" name="Group"/>
          <p:cNvGrpSpPr/>
          <p:nvPr/>
        </p:nvGrpSpPr>
        <p:grpSpPr>
          <a:xfrm>
            <a:off x="16688630" y="2072410"/>
            <a:ext cx="6847780" cy="4970198"/>
            <a:chOff x="0" y="0"/>
            <a:chExt cx="6847778" cy="4970196"/>
          </a:xfrm>
        </p:grpSpPr>
        <p:sp>
          <p:nvSpPr>
            <p:cNvPr id="2307" name="Coroutines pool"/>
            <p:cNvSpPr/>
            <p:nvPr/>
          </p:nvSpPr>
          <p:spPr>
            <a:xfrm>
              <a:off x="0" y="0"/>
              <a:ext cx="6847779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Coroutines pool</a:t>
              </a:r>
            </a:p>
          </p:txBody>
        </p:sp>
        <p:pic>
          <p:nvPicPr>
            <p:cNvPr id="2308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612353"/>
              <a:ext cx="6847780" cy="4357844"/>
            </a:xfrm>
            <a:prstGeom prst="rect">
              <a:avLst/>
            </a:prstGeom>
            <a:effectLst/>
          </p:spPr>
        </p:pic>
      </p:grpSp>
      <p:sp>
        <p:nvSpPr>
          <p:cNvPr id="231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315" name="Group"/>
          <p:cNvGrpSpPr/>
          <p:nvPr/>
        </p:nvGrpSpPr>
        <p:grpSpPr>
          <a:xfrm>
            <a:off x="1115214" y="1474222"/>
            <a:ext cx="6443493" cy="11741229"/>
            <a:chOff x="0" y="0"/>
            <a:chExt cx="6443491" cy="11741228"/>
          </a:xfrm>
        </p:grpSpPr>
        <p:sp>
          <p:nvSpPr>
            <p:cNvPr id="2312" name="runBlocking"/>
            <p:cNvSpPr/>
            <p:nvPr/>
          </p:nvSpPr>
          <p:spPr>
            <a:xfrm>
              <a:off x="0" y="0"/>
              <a:ext cx="6443492" cy="5107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runBlocking</a:t>
              </a:r>
            </a:p>
          </p:txBody>
        </p:sp>
        <p:pic>
          <p:nvPicPr>
            <p:cNvPr id="2313" name="Rectangle Rectangle" descr="Rectangle Rectang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12353"/>
              <a:ext cx="6443492" cy="11128876"/>
            </a:xfrm>
            <a:prstGeom prst="rect">
              <a:avLst/>
            </a:prstGeom>
            <a:effectLst/>
          </p:spPr>
        </p:pic>
      </p:grpSp>
      <p:grpSp>
        <p:nvGrpSpPr>
          <p:cNvPr id="2318" name="Block of some regular code"/>
          <p:cNvGrpSpPr/>
          <p:nvPr/>
        </p:nvGrpSpPr>
        <p:grpSpPr>
          <a:xfrm>
            <a:off x="3556831" y="2416407"/>
            <a:ext cx="3869721" cy="910899"/>
            <a:chOff x="0" y="0"/>
            <a:chExt cx="3869720" cy="910897"/>
          </a:xfrm>
        </p:grpSpPr>
        <p:sp>
          <p:nvSpPr>
            <p:cNvPr id="2317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16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321" name="Block of some regular code"/>
          <p:cNvGrpSpPr/>
          <p:nvPr/>
        </p:nvGrpSpPr>
        <p:grpSpPr>
          <a:xfrm>
            <a:off x="3556831" y="7195564"/>
            <a:ext cx="3869721" cy="910898"/>
            <a:chOff x="0" y="0"/>
            <a:chExt cx="3869720" cy="910897"/>
          </a:xfrm>
        </p:grpSpPr>
        <p:sp>
          <p:nvSpPr>
            <p:cNvPr id="2320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19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grpSp>
        <p:nvGrpSpPr>
          <p:cNvPr id="2324" name="Block of some regular code"/>
          <p:cNvGrpSpPr/>
          <p:nvPr/>
        </p:nvGrpSpPr>
        <p:grpSpPr>
          <a:xfrm>
            <a:off x="3556831" y="11974721"/>
            <a:ext cx="3869721" cy="910899"/>
            <a:chOff x="0" y="0"/>
            <a:chExt cx="3869720" cy="910897"/>
          </a:xfrm>
        </p:grpSpPr>
        <p:sp>
          <p:nvSpPr>
            <p:cNvPr id="2323" name="Block of some regular code"/>
            <p:cNvSpPr/>
            <p:nvPr/>
          </p:nvSpPr>
          <p:spPr>
            <a:xfrm>
              <a:off x="107763" y="107763"/>
              <a:ext cx="3654195" cy="695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20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22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3869721" cy="910899"/>
            </a:xfrm>
            <a:prstGeom prst="rect">
              <a:avLst/>
            </a:prstGeom>
            <a:effectLst/>
          </p:spPr>
        </p:pic>
      </p:grpSp>
      <p:pic>
        <p:nvPicPr>
          <p:cNvPr id="2325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3430705"/>
            <a:ext cx="4595298" cy="3661460"/>
          </a:xfrm>
          <a:prstGeom prst="rect">
            <a:avLst/>
          </a:prstGeom>
        </p:spPr>
      </p:pic>
      <p:sp>
        <p:nvSpPr>
          <p:cNvPr id="2327" name="launch_1"/>
          <p:cNvSpPr txBox="1"/>
          <p:nvPr/>
        </p:nvSpPr>
        <p:spPr>
          <a:xfrm>
            <a:off x="3795064" y="3632199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launch_1</a:t>
            </a:r>
          </a:p>
        </p:txBody>
      </p:sp>
      <p:grpSp>
        <p:nvGrpSpPr>
          <p:cNvPr id="2330" name="Block of some regular code"/>
          <p:cNvGrpSpPr/>
          <p:nvPr/>
        </p:nvGrpSpPr>
        <p:grpSpPr>
          <a:xfrm>
            <a:off x="3858274" y="4008141"/>
            <a:ext cx="3266835" cy="739216"/>
            <a:chOff x="0" y="0"/>
            <a:chExt cx="3266834" cy="739215"/>
          </a:xfrm>
        </p:grpSpPr>
        <p:sp>
          <p:nvSpPr>
            <p:cNvPr id="2329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28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333" name="Block of some regular code"/>
          <p:cNvGrpSpPr/>
          <p:nvPr/>
        </p:nvGrpSpPr>
        <p:grpSpPr>
          <a:xfrm>
            <a:off x="3858274" y="6109001"/>
            <a:ext cx="3266835" cy="739217"/>
            <a:chOff x="0" y="0"/>
            <a:chExt cx="3266834" cy="739215"/>
          </a:xfrm>
        </p:grpSpPr>
        <p:sp>
          <p:nvSpPr>
            <p:cNvPr id="2332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31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334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4720145"/>
            <a:ext cx="3266835" cy="1369487"/>
          </a:xfrm>
          <a:prstGeom prst="rect">
            <a:avLst/>
          </a:prstGeom>
        </p:spPr>
      </p:pic>
      <p:sp>
        <p:nvSpPr>
          <p:cNvPr id="2336" name="delay(1000)"/>
          <p:cNvSpPr txBox="1"/>
          <p:nvPr/>
        </p:nvSpPr>
        <p:spPr>
          <a:xfrm>
            <a:off x="4072271" y="4901879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337" name="Suspends coroutine for…"/>
          <p:cNvSpPr txBox="1"/>
          <p:nvPr/>
        </p:nvSpPr>
        <p:spPr>
          <a:xfrm>
            <a:off x="4346811" y="5323221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pic>
        <p:nvPicPr>
          <p:cNvPr id="2338" name="Rectangle Rectangle" descr="Rectangle Rectang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31255" y="8209862"/>
            <a:ext cx="4595298" cy="3661460"/>
          </a:xfrm>
          <a:prstGeom prst="rect">
            <a:avLst/>
          </a:prstGeom>
        </p:spPr>
      </p:pic>
      <p:grpSp>
        <p:nvGrpSpPr>
          <p:cNvPr id="2342" name="Block of some regular code"/>
          <p:cNvGrpSpPr/>
          <p:nvPr/>
        </p:nvGrpSpPr>
        <p:grpSpPr>
          <a:xfrm>
            <a:off x="3858274" y="8787297"/>
            <a:ext cx="3266835" cy="739217"/>
            <a:chOff x="0" y="0"/>
            <a:chExt cx="3266834" cy="739215"/>
          </a:xfrm>
        </p:grpSpPr>
        <p:sp>
          <p:nvSpPr>
            <p:cNvPr id="2341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40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grpSp>
        <p:nvGrpSpPr>
          <p:cNvPr id="2345" name="Block of some regular code"/>
          <p:cNvGrpSpPr/>
          <p:nvPr/>
        </p:nvGrpSpPr>
        <p:grpSpPr>
          <a:xfrm>
            <a:off x="3858274" y="10888158"/>
            <a:ext cx="3266835" cy="739217"/>
            <a:chOff x="0" y="0"/>
            <a:chExt cx="3266834" cy="739215"/>
          </a:xfrm>
        </p:grpSpPr>
        <p:sp>
          <p:nvSpPr>
            <p:cNvPr id="2344" name="Block of some regular code"/>
            <p:cNvSpPr/>
            <p:nvPr/>
          </p:nvSpPr>
          <p:spPr>
            <a:xfrm>
              <a:off x="107763" y="107763"/>
              <a:ext cx="3051309" cy="523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1600">
                  <a:solidFill>
                    <a:schemeClr val="accent3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Block of some regular code</a:t>
              </a:r>
            </a:p>
          </p:txBody>
        </p:sp>
        <p:pic>
          <p:nvPicPr>
            <p:cNvPr id="2343" name="Block of some regular code Block of some regular code" descr="Block of some regular code Block of some regular cod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0"/>
              <a:ext cx="3266836" cy="739216"/>
            </a:xfrm>
            <a:prstGeom prst="rect">
              <a:avLst/>
            </a:prstGeom>
            <a:effectLst/>
          </p:spPr>
        </p:pic>
      </p:grpSp>
      <p:pic>
        <p:nvPicPr>
          <p:cNvPr id="2346" name="Rectangle Rectangle" descr="Rectangle Rectangl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858274" y="9499302"/>
            <a:ext cx="3266835" cy="1369487"/>
          </a:xfrm>
          <a:prstGeom prst="rect">
            <a:avLst/>
          </a:prstGeom>
        </p:spPr>
      </p:pic>
      <p:sp>
        <p:nvSpPr>
          <p:cNvPr id="2348" name="delay(1000)"/>
          <p:cNvSpPr txBox="1"/>
          <p:nvPr/>
        </p:nvSpPr>
        <p:spPr>
          <a:xfrm>
            <a:off x="4072271" y="9681036"/>
            <a:ext cx="1156920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pPr/>
            <a:r>
              <a:t>delay(1000)</a:t>
            </a:r>
          </a:p>
        </p:txBody>
      </p:sp>
      <p:sp>
        <p:nvSpPr>
          <p:cNvPr id="2349" name="Suspends coroutine for…"/>
          <p:cNvSpPr txBox="1"/>
          <p:nvPr/>
        </p:nvSpPr>
        <p:spPr>
          <a:xfrm>
            <a:off x="4346811" y="10102378"/>
            <a:ext cx="2289761" cy="568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Suspends coroutine for </a:t>
            </a:r>
          </a:p>
          <a:p>
            <a:pPr>
              <a:lnSpc>
                <a:spcPct val="10000"/>
              </a:lnSpc>
              <a:spcBef>
                <a:spcPts val="1700"/>
              </a:spcBef>
              <a:defRPr sz="1600">
                <a:solidFill>
                  <a:schemeClr val="accent5"/>
                </a:solidFill>
              </a:defRPr>
            </a:pPr>
            <a:r>
              <a:t>1000 milliseconds</a:t>
            </a:r>
          </a:p>
        </p:txBody>
      </p:sp>
      <p:grpSp>
        <p:nvGrpSpPr>
          <p:cNvPr id="2353" name="Group"/>
          <p:cNvGrpSpPr/>
          <p:nvPr/>
        </p:nvGrpSpPr>
        <p:grpSpPr>
          <a:xfrm>
            <a:off x="19492731" y="2906632"/>
            <a:ext cx="4114801" cy="1302050"/>
            <a:chOff x="0" y="0"/>
            <a:chExt cx="4114800" cy="1302048"/>
          </a:xfrm>
        </p:grpSpPr>
        <p:sp>
          <p:nvSpPr>
            <p:cNvPr id="2350" name="cor_1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cor_1</a:t>
              </a:r>
            </a:p>
          </p:txBody>
        </p:sp>
        <p:pic>
          <p:nvPicPr>
            <p:cNvPr id="2351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46929" y="536153"/>
              <a:ext cx="2020942" cy="765896"/>
            </a:xfrm>
            <a:prstGeom prst="rect">
              <a:avLst/>
            </a:prstGeom>
            <a:effectLst/>
          </p:spPr>
        </p:pic>
      </p:grpSp>
      <p:sp>
        <p:nvSpPr>
          <p:cNvPr id="2354" name="Dingbat Check"/>
          <p:cNvSpPr/>
          <p:nvPr/>
        </p:nvSpPr>
        <p:spPr>
          <a:xfrm>
            <a:off x="2980427" y="261834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5" name="Dingbat Check"/>
          <p:cNvSpPr/>
          <p:nvPr/>
        </p:nvSpPr>
        <p:spPr>
          <a:xfrm>
            <a:off x="2980427" y="7397502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6" name="Dingbat Check"/>
          <p:cNvSpPr/>
          <p:nvPr/>
        </p:nvSpPr>
        <p:spPr>
          <a:xfrm>
            <a:off x="2980427" y="12176659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7" name="launch_2"/>
          <p:cNvSpPr txBox="1"/>
          <p:nvPr/>
        </p:nvSpPr>
        <p:spPr>
          <a:xfrm>
            <a:off x="3795064" y="8411355"/>
            <a:ext cx="108379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/>
            <a:r>
              <a:t>launch_2</a:t>
            </a:r>
          </a:p>
        </p:txBody>
      </p:sp>
      <p:sp>
        <p:nvSpPr>
          <p:cNvPr id="2358" name="Dingbat Check"/>
          <p:cNvSpPr/>
          <p:nvPr/>
        </p:nvSpPr>
        <p:spPr>
          <a:xfrm>
            <a:off x="3227974" y="4089751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9" name="Dingbat Check"/>
          <p:cNvSpPr/>
          <p:nvPr/>
        </p:nvSpPr>
        <p:spPr>
          <a:xfrm>
            <a:off x="3227974" y="8903395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0" name="Dingbat Check"/>
          <p:cNvSpPr/>
          <p:nvPr/>
        </p:nvSpPr>
        <p:spPr>
          <a:xfrm>
            <a:off x="3227974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1" name="Dingbat Check"/>
          <p:cNvSpPr/>
          <p:nvPr/>
        </p:nvSpPr>
        <p:spPr>
          <a:xfrm>
            <a:off x="3227974" y="6210977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365" name="Group"/>
          <p:cNvGrpSpPr/>
          <p:nvPr/>
        </p:nvGrpSpPr>
        <p:grpSpPr>
          <a:xfrm>
            <a:off x="16244635" y="2911518"/>
            <a:ext cx="4114801" cy="1292277"/>
            <a:chOff x="0" y="0"/>
            <a:chExt cx="4114800" cy="1292276"/>
          </a:xfrm>
        </p:grpSpPr>
        <p:sp>
          <p:nvSpPr>
            <p:cNvPr id="2362" name="cor_2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cor_2</a:t>
              </a:r>
            </a:p>
          </p:txBody>
        </p:sp>
        <p:pic>
          <p:nvPicPr>
            <p:cNvPr id="236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072119" y="536153"/>
              <a:ext cx="1970562" cy="756124"/>
            </a:xfrm>
            <a:prstGeom prst="rect">
              <a:avLst/>
            </a:prstGeom>
            <a:effectLst/>
          </p:spPr>
        </p:pic>
      </p:grpSp>
      <p:sp>
        <p:nvSpPr>
          <p:cNvPr id="2366" name="Dingbat Check"/>
          <p:cNvSpPr/>
          <p:nvPr/>
        </p:nvSpPr>
        <p:spPr>
          <a:xfrm>
            <a:off x="19321360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7" name="Dingbat Check"/>
          <p:cNvSpPr/>
          <p:nvPr/>
        </p:nvSpPr>
        <p:spPr>
          <a:xfrm>
            <a:off x="3227974" y="993053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371" name="Group"/>
          <p:cNvGrpSpPr/>
          <p:nvPr/>
        </p:nvGrpSpPr>
        <p:grpSpPr>
          <a:xfrm>
            <a:off x="16244636" y="4499127"/>
            <a:ext cx="4114801" cy="1275370"/>
            <a:chOff x="0" y="0"/>
            <a:chExt cx="4114800" cy="1275369"/>
          </a:xfrm>
        </p:grpSpPr>
        <p:sp>
          <p:nvSpPr>
            <p:cNvPr id="2368" name="cor_3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cor_3</a:t>
              </a:r>
            </a:p>
          </p:txBody>
        </p:sp>
        <p:pic>
          <p:nvPicPr>
            <p:cNvPr id="2369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75800" y="536153"/>
              <a:ext cx="1963200" cy="739217"/>
            </a:xfrm>
            <a:prstGeom prst="rect">
              <a:avLst/>
            </a:prstGeom>
            <a:effectLst/>
          </p:spPr>
        </p:pic>
      </p:grpSp>
      <p:grpSp>
        <p:nvGrpSpPr>
          <p:cNvPr id="2375" name="Group"/>
          <p:cNvGrpSpPr/>
          <p:nvPr/>
        </p:nvGrpSpPr>
        <p:grpSpPr>
          <a:xfrm>
            <a:off x="16244635" y="9264944"/>
            <a:ext cx="4114801" cy="1302050"/>
            <a:chOff x="0" y="0"/>
            <a:chExt cx="4114800" cy="1302048"/>
          </a:xfrm>
        </p:grpSpPr>
        <p:sp>
          <p:nvSpPr>
            <p:cNvPr id="2372" name="main_th"/>
            <p:cNvSpPr/>
            <p:nvPr/>
          </p:nvSpPr>
          <p:spPr>
            <a:xfrm>
              <a:off x="0" y="0"/>
              <a:ext cx="4114801" cy="434554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noAutofit/>
            </a:bodyPr>
            <a:lstStyle>
              <a:lvl1pPr algn="ctr" defTabSz="241300">
                <a:lnSpc>
                  <a:spcPct val="10000"/>
                </a:lnSpc>
                <a:spcBef>
                  <a:spcPts val="0"/>
                </a:spcBef>
                <a:defRPr b="1" sz="2700"/>
              </a:lvl1pPr>
            </a:lstStyle>
            <a:p>
              <a:pPr/>
              <a:r>
                <a:t>main_th</a:t>
              </a:r>
            </a:p>
          </p:txBody>
        </p:sp>
        <p:pic>
          <p:nvPicPr>
            <p:cNvPr id="2373" name="Rounded Rectangle Rounded rectangle" descr="Rounded Rectangle Rounded rectangl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53265" y="536153"/>
              <a:ext cx="2008270" cy="765896"/>
            </a:xfrm>
            <a:prstGeom prst="rect">
              <a:avLst/>
            </a:prstGeom>
            <a:effectLst/>
          </p:spPr>
        </p:pic>
      </p:grpSp>
      <p:sp>
        <p:nvSpPr>
          <p:cNvPr id="2376" name="Dingbat Check"/>
          <p:cNvSpPr/>
          <p:nvPr/>
        </p:nvSpPr>
        <p:spPr>
          <a:xfrm>
            <a:off x="3227974" y="10957674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7" name="Dingbat Check"/>
          <p:cNvSpPr/>
          <p:nvPr/>
        </p:nvSpPr>
        <p:spPr>
          <a:xfrm>
            <a:off x="19321360" y="5151378"/>
            <a:ext cx="533559" cy="50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8" name="Dingbat Check"/>
          <p:cNvSpPr/>
          <p:nvPr/>
        </p:nvSpPr>
        <p:spPr>
          <a:xfrm>
            <a:off x="22590886" y="3572223"/>
            <a:ext cx="533559" cy="507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9" name="Structured concurrency - anim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Structured concurrency - animation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Coroutine defini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definition</a:t>
            </a:r>
          </a:p>
        </p:txBody>
      </p:sp>
      <p:sp>
        <p:nvSpPr>
          <p:cNvPr id="2382" name="“A coroutine is an instance of a suspendable computation. It is conceptually similar to a thread, in the sense that it takes a block of code to run that works concurrently with the rest of the code. However, a coroutine is not bound to any particular thr"/>
          <p:cNvSpPr txBox="1"/>
          <p:nvPr/>
        </p:nvSpPr>
        <p:spPr>
          <a:xfrm>
            <a:off x="2312099" y="5147350"/>
            <a:ext cx="19759802" cy="342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“A coroutine is an instance of a suspendable computation. It is conceptually similar to a thread, in the sense that it takes a block of code to run that works concurrently with the rest of the code. However, a coroutine is not bound to any particular thread. It may suspend its execution in one thread and resume in another one.”</a:t>
            </a:r>
          </a:p>
        </p:txBody>
      </p:sp>
      <p:sp>
        <p:nvSpPr>
          <p:cNvPr id="238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4" name="Rounded Rectangle"/>
          <p:cNvSpPr/>
          <p:nvPr/>
        </p:nvSpPr>
        <p:spPr>
          <a:xfrm>
            <a:off x="10931261" y="5288203"/>
            <a:ext cx="7327856" cy="612957"/>
          </a:xfrm>
          <a:prstGeom prst="roundRect">
            <a:avLst>
              <a:gd name="adj" fmla="val 31079"/>
            </a:avLst>
          </a:prstGeom>
          <a:solidFill>
            <a:schemeClr val="accent3">
              <a:alpha val="37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5" name="Rounded Rectangle"/>
          <p:cNvSpPr/>
          <p:nvPr/>
        </p:nvSpPr>
        <p:spPr>
          <a:xfrm>
            <a:off x="6891375" y="6551521"/>
            <a:ext cx="5266455" cy="612957"/>
          </a:xfrm>
          <a:prstGeom prst="roundRect">
            <a:avLst>
              <a:gd name="adj" fmla="val 31079"/>
            </a:avLst>
          </a:prstGeom>
          <a:solidFill>
            <a:schemeClr val="accent3">
              <a:alpha val="37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6" name="Rounded Rectangle"/>
          <p:cNvSpPr/>
          <p:nvPr/>
        </p:nvSpPr>
        <p:spPr>
          <a:xfrm>
            <a:off x="5455793" y="7251469"/>
            <a:ext cx="9969800" cy="612956"/>
          </a:xfrm>
          <a:prstGeom prst="roundRect">
            <a:avLst>
              <a:gd name="adj" fmla="val 31079"/>
            </a:avLst>
          </a:prstGeom>
          <a:solidFill>
            <a:schemeClr val="accent3">
              <a:alpha val="378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6" grpId="2"/>
      <p:bldP build="whole" bldLvl="1" animBg="1" rev="0" advAuto="0" spid="2385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89" name="CoroutineContext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CoroutineContext</a:t>
            </a:r>
          </a:p>
        </p:txBody>
      </p:sp>
      <p:sp>
        <p:nvSpPr>
          <p:cNvPr id="2390" name="CoroutineContext - is a collection (set) of unique coroutine configurations. Every element is separate instance of configuration.…"/>
          <p:cNvSpPr txBox="1"/>
          <p:nvPr/>
        </p:nvSpPr>
        <p:spPr>
          <a:xfrm>
            <a:off x="1807211" y="1803573"/>
            <a:ext cx="20769579" cy="10108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CoroutineContext - is a collection (set) of unique coroutine configurations. Every element is separate instance of configuration.</a:t>
            </a:r>
          </a:p>
          <a:p>
            <a:pPr>
              <a:lnSpc>
                <a:spcPct val="40000"/>
              </a:lnSpc>
              <a:defRPr sz="3800"/>
            </a:pPr>
            <a:r>
              <a:t>CoroutineContext: 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inherited by coroutine from its parents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can be overridden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passed by suspending function inside 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coroutineContext is available inside every suspending function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Analog of ThreadLocal in coroutine context</a:t>
            </a:r>
          </a:p>
          <a:p>
            <a:pPr>
              <a:lnSpc>
                <a:spcPct val="40000"/>
              </a:lnSpc>
              <a:defRPr sz="3800"/>
            </a:pPr>
            <a:r>
              <a:t>Example context implementation: 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Job 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Dispatchers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CoroutineExceptionHandler</a:t>
            </a:r>
          </a:p>
          <a:p>
            <a:pPr marL="990600" indent="-482600">
              <a:lnSpc>
                <a:spcPct val="60000"/>
              </a:lnSpc>
              <a:spcBef>
                <a:spcPts val="3500"/>
              </a:spcBef>
              <a:buSzPct val="40000"/>
              <a:buBlip>
                <a:blip r:embed="rId2"/>
              </a:buBlip>
              <a:defRPr sz="3800"/>
            </a:pPr>
            <a:r>
              <a:t>coroutine context → defaultContext + parentContext + childContext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CoroutineContext - Job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CoroutineContext - Job</a:t>
            </a:r>
          </a:p>
        </p:txBody>
      </p:sp>
      <p:sp>
        <p:nvSpPr>
          <p:cNvPr id="2393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94" name="Job is an implementation of CoroutineContext that responsible for handling coroutine lifecycle.…"/>
          <p:cNvSpPr txBox="1"/>
          <p:nvPr/>
        </p:nvSpPr>
        <p:spPr>
          <a:xfrm>
            <a:off x="1709921" y="1956759"/>
            <a:ext cx="20964159" cy="3361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Job is an implementation of CoroutineContext that responsible for handling coroutine lifecycle.</a:t>
            </a:r>
          </a:p>
          <a:p>
            <a:pPr>
              <a:defRPr sz="3800"/>
            </a:pPr>
            <a:r>
              <a:t>Job is the only context that is </a:t>
            </a:r>
            <a:r>
              <a:rPr b="1">
                <a:solidFill>
                  <a:schemeClr val="accent5"/>
                </a:solidFill>
              </a:rPr>
              <a:t>not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inherited</a:t>
            </a:r>
            <a:r>
              <a:rPr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</a:rPr>
              <a:t>.</a:t>
            </a:r>
            <a:endParaRPr>
              <a:solidFill>
                <a:schemeClr val="accent5">
                  <a:hueOff val="128995"/>
                  <a:satOff val="10158"/>
                  <a:lumOff val="-13824"/>
                </a:schemeClr>
              </a:solidFill>
            </a:endParaRPr>
          </a:p>
          <a:p>
            <a:pPr>
              <a:defRPr sz="3800"/>
            </a:pPr>
            <a:r>
              <a:t>Every coroutine has it’s own Job instance that has reference to the parent of current coroutine and all children of current coroutine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042" y="1954966"/>
            <a:ext cx="12997916" cy="9806068"/>
          </a:xfrm>
          <a:prstGeom prst="rect">
            <a:avLst/>
          </a:prstGeom>
          <a:ln w="12700">
            <a:miter lim="400000"/>
          </a:ln>
        </p:spPr>
      </p:pic>
      <p:sp>
        <p:nvSpPr>
          <p:cNvPr id="2397" name="Source: https://maxkim.eu/things-every-kotlin-developer-should-know-about-coroutines-part-4-exception-handling"/>
          <p:cNvSpPr txBox="1"/>
          <p:nvPr/>
        </p:nvSpPr>
        <p:spPr>
          <a:xfrm>
            <a:off x="4278934" y="12196543"/>
            <a:ext cx="1582613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Source: https://maxkim.eu/things-every-kotlin-developer-should-know-about-coroutines-part-4-exception-handling</a:t>
            </a:r>
          </a:p>
        </p:txBody>
      </p:sp>
      <p:sp>
        <p:nvSpPr>
          <p:cNvPr id="2398" name="CoroutineContext - Job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CoroutineContext - Job</a:t>
            </a:r>
          </a:p>
        </p:txBody>
      </p:sp>
      <p:sp>
        <p:nvSpPr>
          <p:cNvPr id="2399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Cancella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Cancellation</a:t>
            </a:r>
          </a:p>
        </p:txBody>
      </p:sp>
      <p:sp>
        <p:nvSpPr>
          <p:cNvPr id="240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3" name="Cancelled coroutine ends on first suspension point.…"/>
          <p:cNvSpPr txBox="1"/>
          <p:nvPr/>
        </p:nvSpPr>
        <p:spPr>
          <a:xfrm>
            <a:off x="1746725" y="2205925"/>
            <a:ext cx="20890549" cy="392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2600" indent="-482600">
              <a:buSzPct val="40000"/>
              <a:buBlip>
                <a:blip r:embed="rId2"/>
              </a:buBlip>
              <a:defRPr sz="3800"/>
            </a:pPr>
            <a:r>
              <a:t>Cancelled coroutine ends on first suspension point.</a:t>
            </a:r>
          </a:p>
          <a:p>
            <a:pPr marL="482600" indent="-482600">
              <a:buSzPct val="40000"/>
              <a:buBlip>
                <a:blip r:embed="rId2"/>
              </a:buBlip>
              <a:defRPr sz="3800"/>
            </a:pPr>
            <a:r>
              <a:t>Children of suspend coroutine also cancelled.</a:t>
            </a:r>
          </a:p>
          <a:p>
            <a:pPr marL="482600" indent="-482600">
              <a:buSzPct val="40000"/>
              <a:buBlip>
                <a:blip r:embed="rId2"/>
              </a:buBlip>
              <a:defRPr sz="3800"/>
            </a:pPr>
            <a:r>
              <a:t>Parent coroutine is not effected.</a:t>
            </a:r>
          </a:p>
          <a:p>
            <a:pPr marL="482600" indent="-482600">
              <a:buSzPct val="40000"/>
              <a:buBlip>
                <a:blip r:embed="rId2"/>
              </a:buBlip>
              <a:defRPr sz="3800"/>
            </a:pPr>
            <a:r>
              <a:t>Coroutine is cancelled by throwing CancellationException</a:t>
            </a:r>
          </a:p>
        </p:txBody>
      </p:sp>
      <p:sp>
        <p:nvSpPr>
          <p:cNvPr id="2404" name="To clean up:…"/>
          <p:cNvSpPr txBox="1"/>
          <p:nvPr/>
        </p:nvSpPr>
        <p:spPr>
          <a:xfrm>
            <a:off x="1746725" y="7414137"/>
            <a:ext cx="20890549" cy="3121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To clean up:</a:t>
            </a:r>
          </a:p>
          <a:p>
            <a:pPr marL="990600" indent="-482600">
              <a:spcBef>
                <a:spcPts val="2400"/>
              </a:spcBef>
              <a:buSzPct val="40000"/>
              <a:buBlip>
                <a:blip r:embed="rId2"/>
              </a:buBlip>
              <a:defRPr sz="3800"/>
            </a:pPr>
            <a:r>
              <a:t>invokeOnCompletion</a:t>
            </a:r>
          </a:p>
          <a:p>
            <a:pPr marL="990600" indent="-482600">
              <a:spcBef>
                <a:spcPts val="2400"/>
              </a:spcBef>
              <a:buSzPct val="40000"/>
              <a:buBlip>
                <a:blip r:embed="rId2"/>
              </a:buBlip>
              <a:defRPr sz="3800"/>
            </a:pPr>
            <a:r>
              <a:t>suspendCancellableCoroutine.invokeOnCancellation</a:t>
            </a:r>
          </a:p>
          <a:p>
            <a:pPr marL="990600" indent="-482600">
              <a:spcBef>
                <a:spcPts val="2400"/>
              </a:spcBef>
              <a:buSzPct val="40000"/>
              <a:buBlip>
                <a:blip r:embed="rId2"/>
              </a:buBlip>
              <a:defRPr sz="3800"/>
            </a:pPr>
            <a:r>
              <a:t>ensureActive, yield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Exception handling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Exception handling</a:t>
            </a:r>
          </a:p>
        </p:txBody>
      </p:sp>
      <p:sp>
        <p:nvSpPr>
          <p:cNvPr id="2407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8" name="Broken coroutine:…"/>
          <p:cNvSpPr txBox="1"/>
          <p:nvPr/>
        </p:nvSpPr>
        <p:spPr>
          <a:xfrm>
            <a:off x="1746725" y="1928323"/>
            <a:ext cx="20890549" cy="219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Broken coroutine: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Cancel all its children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Propagates error to parent coroutine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Exception handling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Exception handling</a:t>
            </a:r>
          </a:p>
        </p:txBody>
      </p:sp>
      <p:sp>
        <p:nvSpPr>
          <p:cNvPr id="2411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1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4478" y="3194167"/>
            <a:ext cx="13175044" cy="8229629"/>
          </a:xfrm>
          <a:prstGeom prst="rect">
            <a:avLst/>
          </a:prstGeom>
          <a:ln w="12700">
            <a:miter lim="400000"/>
          </a:ln>
        </p:spPr>
      </p:pic>
      <p:sp>
        <p:nvSpPr>
          <p:cNvPr id="2413" name="Source: https://icarus8050.tistory.com/151"/>
          <p:cNvSpPr txBox="1"/>
          <p:nvPr/>
        </p:nvSpPr>
        <p:spPr>
          <a:xfrm>
            <a:off x="9229953" y="11757795"/>
            <a:ext cx="592409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Source: https://icarus8050.tistory.com/151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Exception handling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Exception handling</a:t>
            </a:r>
          </a:p>
        </p:txBody>
      </p:sp>
      <p:sp>
        <p:nvSpPr>
          <p:cNvPr id="2416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7" name="To stop breaking…"/>
          <p:cNvSpPr txBox="1"/>
          <p:nvPr/>
        </p:nvSpPr>
        <p:spPr>
          <a:xfrm>
            <a:off x="1746725" y="2015992"/>
            <a:ext cx="20890549" cy="4508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To stop breaking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use  CancellationException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SuperviserJob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CoroutineExceptionHandler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superviserScope</a:t>
            </a:r>
          </a:p>
          <a:p>
            <a:pPr marL="990600" indent="-482600">
              <a:spcBef>
                <a:spcPts val="2000"/>
              </a:spcBef>
              <a:buSzPct val="40000"/>
              <a:buBlip>
                <a:blip r:embed="rId2"/>
              </a:buBlip>
              <a:defRPr sz="3800"/>
            </a:pPr>
            <a:r>
              <a:t>coroutineScope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Three hours later template.jpg" descr="Three hours later templa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799" y="1376339"/>
            <a:ext cx="14526402" cy="1096332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Exception handling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Exception handling</a:t>
            </a:r>
          </a:p>
        </p:txBody>
      </p:sp>
      <p:sp>
        <p:nvSpPr>
          <p:cNvPr id="2420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1" name="Source: https://icarus8050.tistory.com/151"/>
          <p:cNvSpPr txBox="1"/>
          <p:nvPr/>
        </p:nvSpPr>
        <p:spPr>
          <a:xfrm>
            <a:off x="9229953" y="11757795"/>
            <a:ext cx="592409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Source: https://icarus8050.tistory.com/151</a:t>
            </a:r>
          </a:p>
        </p:txBody>
      </p:sp>
      <p:pic>
        <p:nvPicPr>
          <p:cNvPr id="242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7622" y="2336157"/>
            <a:ext cx="12598401" cy="8991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Coroutine scope functions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Coroutine scope functions</a:t>
            </a:r>
          </a:p>
        </p:txBody>
      </p:sp>
      <p:sp>
        <p:nvSpPr>
          <p:cNvPr id="2425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6" name="Coroutine scope functions:…"/>
          <p:cNvSpPr txBox="1"/>
          <p:nvPr/>
        </p:nvSpPr>
        <p:spPr>
          <a:xfrm>
            <a:off x="1748222" y="1950395"/>
            <a:ext cx="20887557" cy="10332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Coroutine scope functions: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create an environment where you can launch one or more coroutines and ensure they don't linger on after the block completes.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provide CoroutineScope inside suspended function that inherits CoroutineContext from it’s parent</a:t>
            </a:r>
          </a:p>
          <a:p>
            <a:pPr indent="508000">
              <a:defRPr sz="3800"/>
            </a:pPr>
          </a:p>
          <a:p>
            <a:pPr>
              <a:defRPr sz="3800"/>
            </a:pPr>
            <a:r>
              <a:t>Examples: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coroutineScope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supervisorScope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withContext</a:t>
            </a:r>
          </a:p>
          <a:p>
            <a:pPr marL="990600" indent="-482600">
              <a:spcBef>
                <a:spcPts val="3000"/>
              </a:spcBef>
              <a:buSzPct val="40000"/>
              <a:buBlip>
                <a:blip r:embed="rId2"/>
              </a:buBlip>
              <a:defRPr sz="3800"/>
            </a:pPr>
            <a:r>
              <a:t>withTimeout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Presentation Question Slide.jpg" descr="Presentation Question Sli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7871" y="3127403"/>
            <a:ext cx="9948258" cy="7461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0" name="Meme.png" descr="Me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6609" y="2415372"/>
            <a:ext cx="8510781" cy="8885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Meme Generator.png" descr="Meme Gener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4564" y="3457293"/>
            <a:ext cx="8154871" cy="8154872"/>
          </a:xfrm>
          <a:prstGeom prst="rect">
            <a:avLst/>
          </a:prstGeom>
          <a:ln w="12700">
            <a:miter lim="400000"/>
          </a:ln>
        </p:spPr>
      </p:pic>
      <p:sp>
        <p:nvSpPr>
          <p:cNvPr id="2433" name="Thank you for your attention!"/>
          <p:cNvSpPr txBox="1"/>
          <p:nvPr/>
        </p:nvSpPr>
        <p:spPr>
          <a:xfrm>
            <a:off x="8222437" y="2035149"/>
            <a:ext cx="793912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Thank you for your attention!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purchase-service"/>
          <p:cNvGrpSpPr/>
          <p:nvPr/>
        </p:nvGrpSpPr>
        <p:grpSpPr>
          <a:xfrm>
            <a:off x="2405417" y="6325376"/>
            <a:ext cx="4029610" cy="1377764"/>
            <a:chOff x="0" y="0"/>
            <a:chExt cx="4029609" cy="1377763"/>
          </a:xfrm>
        </p:grpSpPr>
        <p:sp>
          <p:nvSpPr>
            <p:cNvPr id="236" name="purchase-service"/>
            <p:cNvSpPr/>
            <p:nvPr/>
          </p:nvSpPr>
          <p:spPr>
            <a:xfrm>
              <a:off x="53881" y="53881"/>
              <a:ext cx="3921847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purchase-service</a:t>
              </a:r>
            </a:p>
          </p:txBody>
        </p:sp>
        <p:pic>
          <p:nvPicPr>
            <p:cNvPr id="235" name="purchase-service purchase-service" descr="purchase-service purchase-servi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4029611" cy="1377765"/>
            </a:xfrm>
            <a:prstGeom prst="rect">
              <a:avLst/>
            </a:prstGeom>
            <a:effectLst/>
          </p:spPr>
        </p:pic>
      </p:grpSp>
      <p:grpSp>
        <p:nvGrpSpPr>
          <p:cNvPr id="240" name="delivery-method-service"/>
          <p:cNvGrpSpPr/>
          <p:nvPr/>
        </p:nvGrpSpPr>
        <p:grpSpPr>
          <a:xfrm>
            <a:off x="15536574" y="5075310"/>
            <a:ext cx="4980385" cy="1377764"/>
            <a:chOff x="0" y="0"/>
            <a:chExt cx="4980383" cy="1377763"/>
          </a:xfrm>
        </p:grpSpPr>
        <p:sp>
          <p:nvSpPr>
            <p:cNvPr id="239" name="delivery-method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delivery-method-service</a:t>
              </a:r>
            </a:p>
          </p:txBody>
        </p:sp>
        <p:pic>
          <p:nvPicPr>
            <p:cNvPr id="238" name="delivery-method-service delivery-method-service" descr="delivery-method-service delivery-method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43" name="shopping-cart-service"/>
          <p:cNvGrpSpPr/>
          <p:nvPr/>
        </p:nvGrpSpPr>
        <p:grpSpPr>
          <a:xfrm>
            <a:off x="15536574" y="11128709"/>
            <a:ext cx="4980385" cy="1377764"/>
            <a:chOff x="0" y="0"/>
            <a:chExt cx="4980383" cy="1377763"/>
          </a:xfrm>
        </p:grpSpPr>
        <p:sp>
          <p:nvSpPr>
            <p:cNvPr id="242" name="shopping-car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shopping-cart-service</a:t>
              </a:r>
            </a:p>
          </p:txBody>
        </p:sp>
        <p:pic>
          <p:nvPicPr>
            <p:cNvPr id="241" name="shopping-cart-service shopping-cart-service" descr="shopping-cart-service shopping-car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46" name="customer-service"/>
          <p:cNvGrpSpPr/>
          <p:nvPr/>
        </p:nvGrpSpPr>
        <p:grpSpPr>
          <a:xfrm>
            <a:off x="15536574" y="2048611"/>
            <a:ext cx="4980385" cy="1377764"/>
            <a:chOff x="0" y="0"/>
            <a:chExt cx="4980383" cy="1377763"/>
          </a:xfrm>
        </p:grpSpPr>
        <p:sp>
          <p:nvSpPr>
            <p:cNvPr id="245" name="customer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customer-service</a:t>
              </a:r>
            </a:p>
          </p:txBody>
        </p:sp>
        <p:pic>
          <p:nvPicPr>
            <p:cNvPr id="244" name="customer-service customer-service" descr="customer-service customer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grpSp>
        <p:nvGrpSpPr>
          <p:cNvPr id="249" name="payment-service"/>
          <p:cNvGrpSpPr/>
          <p:nvPr/>
        </p:nvGrpSpPr>
        <p:grpSpPr>
          <a:xfrm>
            <a:off x="15536574" y="8102010"/>
            <a:ext cx="4980385" cy="1377764"/>
            <a:chOff x="0" y="0"/>
            <a:chExt cx="4980383" cy="1377763"/>
          </a:xfrm>
        </p:grpSpPr>
        <p:sp>
          <p:nvSpPr>
            <p:cNvPr id="248" name="payment-service"/>
            <p:cNvSpPr/>
            <p:nvPr/>
          </p:nvSpPr>
          <p:spPr>
            <a:xfrm>
              <a:off x="53881" y="53881"/>
              <a:ext cx="4872621" cy="1270001"/>
            </a:xfrm>
            <a:prstGeom prst="roundRect">
              <a:avLst>
                <a:gd name="adj" fmla="val 15000"/>
              </a:avLst>
            </a:prstGeom>
            <a:solidFill>
              <a:srgbClr val="A9A9A9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payment-service</a:t>
              </a:r>
            </a:p>
          </p:txBody>
        </p:sp>
        <p:pic>
          <p:nvPicPr>
            <p:cNvPr id="247" name="payment-service payment-service" descr="payment-service payment-servic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980385" cy="1377765"/>
            </a:xfrm>
            <a:prstGeom prst="rect">
              <a:avLst/>
            </a:prstGeom>
            <a:effectLst/>
          </p:spPr>
        </p:pic>
      </p:grpSp>
      <p:sp>
        <p:nvSpPr>
          <p:cNvPr id="250" name="Line"/>
          <p:cNvSpPr/>
          <p:nvPr/>
        </p:nvSpPr>
        <p:spPr>
          <a:xfrm flipV="1">
            <a:off x="6319704" y="2365035"/>
            <a:ext cx="9224521" cy="4086990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Line"/>
          <p:cNvSpPr/>
          <p:nvPr/>
        </p:nvSpPr>
        <p:spPr>
          <a:xfrm flipH="1">
            <a:off x="6605655" y="3364518"/>
            <a:ext cx="8734923" cy="3863445"/>
          </a:xfrm>
          <a:prstGeom prst="line">
            <a:avLst/>
          </a:prstGeom>
          <a:ln w="127000">
            <a:solidFill>
              <a:schemeClr val="accent3">
                <a:hueOff val="-385756"/>
                <a:satOff val="-32155"/>
                <a:lumOff val="179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>
            <a:off x="2870578" y="1276322"/>
            <a:ext cx="18642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Synchronous solution"/>
          <p:cNvSpPr txBox="1"/>
          <p:nvPr>
            <p:ph type="title" idx="4294967295"/>
          </p:nvPr>
        </p:nvSpPr>
        <p:spPr>
          <a:xfrm>
            <a:off x="1206500" y="198598"/>
            <a:ext cx="21971000" cy="720307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Synchronous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